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65" r:id="rId4"/>
    <p:sldId id="273" r:id="rId5"/>
    <p:sldId id="274" r:id="rId6"/>
    <p:sldId id="269" r:id="rId7"/>
    <p:sldId id="270" r:id="rId8"/>
    <p:sldId id="275" r:id="rId9"/>
    <p:sldId id="271" r:id="rId10"/>
    <p:sldId id="278" r:id="rId11"/>
    <p:sldId id="279" r:id="rId12"/>
    <p:sldId id="266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  <a:srgbClr val="CCECFF"/>
    <a:srgbClr val="DDDDDD"/>
    <a:srgbClr val="990000"/>
    <a:srgbClr val="0000CC"/>
    <a:srgbClr val="FFDDBF"/>
    <a:srgbClr val="EBBB8A"/>
    <a:srgbClr val="E7B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9" autoAdjust="0"/>
    <p:restoredTop sz="84670" autoAdjust="0"/>
  </p:normalViewPr>
  <p:slideViewPr>
    <p:cSldViewPr>
      <p:cViewPr varScale="1">
        <p:scale>
          <a:sx n="50" d="100"/>
          <a:sy n="5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FFADEF-007C-43B0-B397-D6D59885F2DD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5715C4-2DFD-4CD3-80C6-BC2A428D5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«Новый солдат» № 185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A28F8E-D8BD-4AF1-A20F-167952A401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3B305A-B276-46FD-A699-767BC3B4D5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B509E0-1127-43AC-BD0D-F04A323A04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88CEBC-4723-4DA9-870C-A2B2030AF6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8692B7-1F0F-47DA-B1D8-FC9DE364B2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76F0CC-5CCC-4503-AFA9-2565DC24A0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/>
              <a:t>Рисунок: Н.Кусту. Статуя в саду версальского дворца. Работа в общественном достоянии. 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рисунка - </a:t>
            </a:r>
            <a:r>
              <a:rPr lang="en-US" smtClean="0"/>
              <a:t>http://upload.wikimedia.org/wikipedia/commons/thumb/0/06/Julius_Caesar_Coustou_Louvre_MR1798.jpg/329px-Julius_Caesar_Coustou_Louvre_MR1798.jpg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F2C661-1EAC-4A2F-88E8-1D6FE96EAB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1DA256-E498-4EE9-AA72-C15AA4B3BF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схема со стр 245. Схема не анимирована.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098152-F2FF-46DF-92A6-3F615D87FA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FC5612-47B2-4C76-ABA5-52B6FC1CAE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</a:t>
            </a:r>
          </a:p>
          <a:p>
            <a:pPr>
              <a:spcBef>
                <a:spcPct val="0"/>
              </a:spcBef>
            </a:pPr>
            <a:r>
              <a:rPr lang="ru-RU" smtClean="0"/>
              <a:t>Август - </a:t>
            </a:r>
            <a:r>
              <a:rPr lang="en-US" smtClean="0"/>
              <a:t>http://upload.wikimedia.org/wikipedia/commons/0/0b/Augustus_Bevilacqua_Glyptothek_Munich_317.jpg?uselang=ru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Тиберий – </a:t>
            </a:r>
            <a:r>
              <a:rPr lang="en-US" smtClean="0"/>
              <a:t>http://upload.wikimedia.org/wikipedia/commons/1/17/Tiberius_NyCarlsberg01.jpg?uselang=ru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Калигула - </a:t>
            </a:r>
            <a:r>
              <a:rPr lang="en-US" smtClean="0"/>
              <a:t>http://upload.wikimedia.org/wikipedia/commons/7/7b/Caligula_01.JPG?uselang=ru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Нерон - </a:t>
            </a:r>
            <a:r>
              <a:rPr lang="en-US" smtClean="0"/>
              <a:t>http://upload.wikimedia.org/wikipedia/commons/a/af/Nero_pushkin.jpg?uselang=ru</a:t>
            </a:r>
            <a:r>
              <a:rPr lang="ru-RU" smtClean="0"/>
              <a:t>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A27472-BA67-4B37-9CD2-4DC1D6C0FF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</a:t>
            </a:r>
          </a:p>
          <a:p>
            <a:pPr>
              <a:spcBef>
                <a:spcPct val="0"/>
              </a:spcBef>
            </a:pPr>
            <a:r>
              <a:rPr lang="ru-RU" smtClean="0"/>
              <a:t>Август - </a:t>
            </a:r>
            <a:r>
              <a:rPr lang="en-US" smtClean="0"/>
              <a:t>http://upload.wikimedia.org/wikipedia/commons/0/0b/Augustus_Bevilacqua_Glyptothek_Munich_317.jpg?uselang=ru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Тиберий – </a:t>
            </a:r>
            <a:r>
              <a:rPr lang="en-US" smtClean="0"/>
              <a:t>http://upload.wikimedia.org/wikipedia/commons/1/17/Tiberius_NyCarlsberg01.jpg?uselang=ru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Калигула - </a:t>
            </a:r>
            <a:r>
              <a:rPr lang="en-US" smtClean="0"/>
              <a:t>http://upload.wikimedia.org/wikipedia/commons/7/7b/Caligula_01.JPG?uselang=ru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Нерон - </a:t>
            </a:r>
            <a:r>
              <a:rPr lang="en-US" smtClean="0"/>
              <a:t>http://upload.wikimedia.org/wikipedia/commons/a/af/Nero_pushkin.jpg?uselang=ru</a:t>
            </a:r>
            <a:r>
              <a:rPr lang="ru-RU" smtClean="0"/>
              <a:t> 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A819B9-0C06-4B32-94E3-901C3A359C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17EA-8649-4D64-A6E6-015C0F487660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36535-F5C5-47A1-886E-8EBAE88DC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A839-CD8D-4075-8EF3-BB3CAB51B10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841A-4E8C-475B-B2FB-9143FD867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45BD-EBD0-46F9-B7A8-9AF486D9F274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300E-3EFD-4F22-A249-E8E468254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044E-3283-47AD-B366-46505B053BDA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155C-447A-4207-93CC-EBA279F4A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914F-481E-4CA6-8E8D-AF66DA13E75D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B5E2-FFC8-4DEE-97A5-CC3C06365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D92C-FCD5-446D-B7CB-EF30C348CBCB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A2AD-1D84-42C0-A3A4-9572F7390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DE0A-48BD-4B0E-8AF7-8B847FB4BA46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BF46-505A-4E20-9EC2-FA329DAD5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EF19-9394-409C-85E7-5DA7D3B508AB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E2EA-4036-4D0A-B2BF-7DB6DDB3A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2D91-DD7E-47ED-A02C-A4855C3F12C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4798-71B8-4F26-8B0C-BC9EB1C20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7FB5-29AE-4FEB-871F-BDCC45FC5C15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33F4-F5FA-41CC-A9B4-AD8B9307C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5B19-7737-4FE3-B5A8-D9CF1FDFDD2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DB37-587B-4AC5-966D-262E53B9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8FC594-F58B-4C4D-8082-BF954D6BE7DB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724209-3984-4E12-89D9-05472B392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6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3429000"/>
            <a:ext cx="3130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ПЕРВЫЕ РИМСКИЕ ИМПЕРАТОРЫ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6394450" y="6488113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mic Sans MS" pitchFamily="66" charset="0"/>
              </a:rPr>
              <a:t>© ООО «</a:t>
            </a:r>
            <a:r>
              <a:rPr lang="ru-RU" dirty="0" err="1">
                <a:latin typeface="Comic Sans MS" pitchFamily="66" charset="0"/>
              </a:rPr>
              <a:t>Баласс</a:t>
            </a:r>
            <a:r>
              <a:rPr lang="ru-RU">
                <a:latin typeface="Comic Sans MS" pitchFamily="66" charset="0"/>
              </a:rPr>
              <a:t>», </a:t>
            </a:r>
            <a:r>
              <a:rPr lang="ru-RU" smtClean="0">
                <a:latin typeface="Comic Sans MS" pitchFamily="66" charset="0"/>
              </a:rPr>
              <a:t>2013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0848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40.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  <a:r>
              <a:rPr lang="ru-RU" sz="1200">
                <a:solidFill>
                  <a:srgbClr val="4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981075"/>
          <a:ext cx="8640763" cy="5708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3168352"/>
                <a:gridCol w="3167393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Римские императоры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Личные качества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Роль в истории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4827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073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5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4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5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НАСЛЕДНИКИ АВГУСТА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" y="3941763"/>
            <a:ext cx="150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mic Sans MS" pitchFamily="66" charset="0"/>
              </a:rPr>
              <a:t>ОКТАВИАН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9463" y="6396038"/>
            <a:ext cx="1271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mic Sans MS" pitchFamily="66" charset="0"/>
              </a:rPr>
              <a:t>ТИБЕРИЙ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>
          <a:xfrm>
            <a:off x="539552" y="1908000"/>
            <a:ext cx="1680920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email">
            <a:extLst/>
          </a:blip>
          <a:srcRect/>
          <a:stretch/>
        </p:blipFill>
        <p:spPr>
          <a:xfrm>
            <a:off x="539552" y="4311332"/>
            <a:ext cx="1680921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2492896"/>
            <a:ext cx="8640000" cy="275820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По известным фактам определи и запиши в таблицу личные качества Октавиана Августа и его преемников </a:t>
            </a:r>
            <a:r>
              <a:rPr lang="ru-RU" sz="2600"/>
              <a:t>–</a:t>
            </a:r>
            <a:r>
              <a:rPr lang="ru-RU" sz="2600">
                <a:latin typeface="Comic Sans MS" pitchFamily="66" charset="0"/>
              </a:rPr>
              <a:t> Тиберия, Калигулы, Нерона.</a:t>
            </a:r>
          </a:p>
          <a:p>
            <a:pPr indent="354013"/>
            <a:r>
              <a:rPr lang="ru-RU" sz="2600">
                <a:latin typeface="Comic Sans MS" pitchFamily="66" charset="0"/>
              </a:rPr>
              <a:t>Какова роль каждого из них в истории Римской империи?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981075"/>
          <a:ext cx="8640763" cy="5708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3168352"/>
                <a:gridCol w="3167393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Римские императоры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Личные качества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Роль в истории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4827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278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8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НАСЛЕДНИКИ АВГУСТА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>
          <a:xfrm>
            <a:off x="539552" y="1917064"/>
            <a:ext cx="1680920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53134" y="4311332"/>
            <a:ext cx="1680921" cy="20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792" name="TextBox 3"/>
          <p:cNvSpPr txBox="1">
            <a:spLocks noChangeArrowheads="1"/>
          </p:cNvSpPr>
          <p:nvPr/>
        </p:nvSpPr>
        <p:spPr bwMode="auto">
          <a:xfrm>
            <a:off x="660400" y="3941763"/>
            <a:ext cx="1468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mic Sans MS" pitchFamily="66" charset="0"/>
              </a:rPr>
              <a:t>КАЛИГУЛА</a:t>
            </a:r>
          </a:p>
        </p:txBody>
      </p:sp>
      <p:sp>
        <p:nvSpPr>
          <p:cNvPr id="32793" name="TextBox 8"/>
          <p:cNvSpPr txBox="1">
            <a:spLocks noChangeArrowheads="1"/>
          </p:cNvSpPr>
          <p:nvPr/>
        </p:nvSpPr>
        <p:spPr bwMode="auto">
          <a:xfrm>
            <a:off x="900113" y="6381750"/>
            <a:ext cx="989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mic Sans MS" pitchFamily="66" charset="0"/>
              </a:rPr>
              <a:t>НЕРОН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РИМСКАЯ ИМПЕРИЯ СПРАВИЛАСЬ С КРИЗИСОМ ВЛАСТИ I ВЕКА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НОВОЙ ЭРЫ И ОСТАЛАСЬ МОГУЩЕСТВЕННОЙ МИРОВОЙ ДЕРЖАВОЙ.</a:t>
            </a:r>
          </a:p>
        </p:txBody>
      </p:sp>
      <p:grpSp>
        <p:nvGrpSpPr>
          <p:cNvPr id="348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Расставь события и явления в правильной последовательности.</a:t>
            </a:r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9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Группа 4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260350" y="2205038"/>
            <a:ext cx="86233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latin typeface="Comic Sans MS" pitchFamily="66" charset="0"/>
              </a:rPr>
              <a:t>1. При Октавиане Августе так же</a:t>
            </a:r>
            <a:r>
              <a:rPr lang="ru-RU" sz="2600"/>
              <a:t>,</a:t>
            </a:r>
            <a:r>
              <a:rPr lang="ru-RU" sz="2600">
                <a:latin typeface="Comic Sans MS" pitchFamily="66" charset="0"/>
              </a:rPr>
              <a:t> как и раньше</a:t>
            </a:r>
            <a:r>
              <a:rPr lang="ru-RU" sz="2600"/>
              <a:t>,</a:t>
            </a:r>
            <a:r>
              <a:rPr lang="ru-RU" sz="2600">
                <a:latin typeface="Comic Sans MS" pitchFamily="66" charset="0"/>
              </a:rPr>
              <a:t> Народное собрание избирало кандидатов на высшие должности, сенат обсуждал дела правления.</a:t>
            </a:r>
          </a:p>
          <a:p>
            <a:r>
              <a:rPr lang="ru-RU" sz="2600">
                <a:latin typeface="Comic Sans MS" pitchFamily="66" charset="0"/>
              </a:rPr>
              <a:t>2. Сенат «упросил» Октавиана сохранить за собой власть и даровал ему титул Август («Божественный», «Священный»).</a:t>
            </a:r>
          </a:p>
          <a:p>
            <a:r>
              <a:rPr lang="ru-RU" sz="2600">
                <a:latin typeface="Comic Sans MS" pitchFamily="66" charset="0"/>
              </a:rPr>
              <a:t>3. Октавиан Август обладал высшей военной властью: объявлял войну, заключал мир, судил, издавал указы.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27582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4013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Какой процесс здесь представлен </a:t>
            </a:r>
            <a:r>
              <a:rPr lang="ru-RU" sz="2600"/>
              <a:t>–</a:t>
            </a:r>
            <a:r>
              <a:rPr lang="ru-RU" sz="2600">
                <a:latin typeface="Comic Sans MS" pitchFamily="66" charset="0"/>
              </a:rPr>
              <a:t> сохранение Римской республики или империи? Запиши в таблице одно доказательство своего утверждения.</a:t>
            </a:r>
          </a:p>
          <a:p>
            <a:pPr indent="354013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600">
                <a:latin typeface="Comic Sans MS" pitchFamily="66" charset="0"/>
              </a:rPr>
              <a:t>Запиши в таблице два-три доказательства своего утверждения</a:t>
            </a:r>
            <a:r>
              <a:rPr lang="ru-RU" sz="2600"/>
              <a:t>.</a:t>
            </a:r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5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4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8" name="Группа 4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/>
        </p:nvGraphicFramePr>
        <p:xfrm>
          <a:off x="252413" y="4005263"/>
          <a:ext cx="8639175" cy="164147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 anchor="ctr"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smtClean="0"/>
              <a:t>Римляне победили на всём Средиземноморье</a:t>
            </a:r>
            <a:r>
              <a:rPr lang="ru-RU" sz="2600" smtClean="0">
                <a:latin typeface="Arial" charset="0"/>
              </a:rPr>
              <a:t>.</a:t>
            </a:r>
            <a:r>
              <a:rPr lang="ru-RU" sz="2600" smtClean="0"/>
              <a:t>Значит</a:t>
            </a:r>
            <a:r>
              <a:rPr lang="ru-RU" sz="2600" smtClean="0">
                <a:latin typeface="Arial" charset="0"/>
              </a:rPr>
              <a:t>,</a:t>
            </a:r>
            <a:r>
              <a:rPr lang="ru-RU" sz="2600" smtClean="0"/>
              <a:t> Запад победил Восток</a:t>
            </a:r>
            <a:r>
              <a:rPr lang="ru-RU" sz="2600" smtClean="0">
                <a:latin typeface="Arial" charset="0"/>
              </a:rPr>
              <a:t>,</a:t>
            </a:r>
            <a:r>
              <a:rPr lang="ru-RU" sz="2600" smtClean="0"/>
              <a:t> и теперь порядки античного Запада окончательно установились повсюду?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889375"/>
          </a:xfrm>
          <a:ln>
            <a:round/>
          </a:ln>
        </p:spPr>
        <p:txBody>
          <a:bodyPr anchor="ctr"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500" smtClean="0"/>
              <a:t>Сами же римляне стали называть своих императоров «дикими восточными царями» и считали</a:t>
            </a:r>
            <a:r>
              <a:rPr lang="ru-RU" sz="2500" smtClean="0">
                <a:latin typeface="Arial" charset="0"/>
              </a:rPr>
              <a:t>,</a:t>
            </a:r>
            <a:r>
              <a:rPr lang="ru-RU" sz="2500" smtClean="0"/>
              <a:t> что римляне утратили свободу высказывать свои мысли и общаться</a:t>
            </a:r>
            <a:r>
              <a:rPr lang="ru-RU" sz="2500" smtClean="0">
                <a:latin typeface="Arial" charset="0"/>
              </a:rPr>
              <a:t>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о Римской империи.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</a:t>
            </a:r>
            <a:r>
              <a:rPr lang="ru-RU" sz="2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РИМСКАЯ ИМПЕРИЯ – ЭТО ГОСУДАРСТВО ЗАПАДА ИЛИ ВОСТОКА?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3" name="Group 47"/>
          <p:cNvGraphicFramePr>
            <a:graphicFrameLocks noGrp="1"/>
          </p:cNvGraphicFramePr>
          <p:nvPr/>
        </p:nvGraphicFramePr>
        <p:xfrm>
          <a:off x="252413" y="1082675"/>
          <a:ext cx="8640762" cy="5715000"/>
        </p:xfrm>
        <a:graphic>
          <a:graphicData uri="http://schemas.openxmlformats.org/drawingml/2006/table">
            <a:tbl>
              <a:tblPr/>
              <a:tblGrid>
                <a:gridCol w="1798637"/>
                <a:gridCol w="936625"/>
                <a:gridCol w="59055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Государство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Форма правления государством, при которой высшие органы власти избираются гражданами.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22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Глава государства (деспот) считается священным наместником Бога.  Любой приказ деспота должен немедленно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безоговорочно исполняться.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38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Гражданин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Организация управления обществом, людьми, которые проживают на какой-то определённой территории.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5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Свободный человек, имеющий право на участие в управлении государством.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Республика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Полновластный глава государства, как правило, передающий свою власть наследнику.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26569" y="2094309"/>
            <a:ext cx="8640000" cy="296251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</a:t>
            </a:r>
            <a:r>
              <a:rPr lang="ru-RU" sz="2800"/>
              <a:t>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недостающее понятие. Выдели понятие, которое наиболее точно отражает государственный строй Рима до I в. до н.э.</a:t>
            </a:r>
          </a:p>
        </p:txBody>
      </p:sp>
      <p:grpSp>
        <p:nvGrpSpPr>
          <p:cNvPr id="194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3414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800">
                <a:latin typeface="Comic Sans MS" pitchFamily="66" charset="0"/>
              </a:rPr>
              <a:t>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уровень. </a:t>
            </a:r>
            <a:r>
              <a:rPr lang="ru-RU" sz="2800">
                <a:latin typeface="Comic Sans MS" pitchFamily="66" charset="0"/>
              </a:rPr>
              <a:t>Расставь события в правильной последовательности.</a:t>
            </a: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52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48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150" y="2336800"/>
            <a:ext cx="7280275" cy="3292475"/>
          </a:xfrm>
          <a:prstGeom prst="rect">
            <a:avLst/>
          </a:prstGeom>
        </p:spPr>
        <p:txBody>
          <a:bodyPr lIns="36000" rIns="36000">
            <a:spAutoFit/>
          </a:bodyPr>
          <a:lstStyle/>
          <a:p>
            <a:pPr indent="357188"/>
            <a:r>
              <a:rPr lang="ru-RU" sz="3000">
                <a:latin typeface="Comic Sans MS" pitchFamily="66" charset="0"/>
              </a:rPr>
              <a:t>А. Единовластие диктатора.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Б. Народное собрание стало </a:t>
            </a:r>
            <a:r>
              <a:rPr lang="ru-RU" sz="3000"/>
              <a:t> 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неработоспособным.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В. Рост популярности полководцев.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Г. Сенат правит в интересах богачей.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Д. Борьба полководцев за власть.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Е. Разорение граждан.</a:t>
            </a:r>
          </a:p>
        </p:txBody>
      </p:sp>
      <p:grpSp>
        <p:nvGrpSpPr>
          <p:cNvPr id="21512" name="Группа 7"/>
          <p:cNvGrpSpPr>
            <a:grpSpLocks/>
          </p:cNvGrpSpPr>
          <p:nvPr/>
        </p:nvGrpSpPr>
        <p:grpSpPr bwMode="auto">
          <a:xfrm>
            <a:off x="323850" y="5876925"/>
            <a:ext cx="8459788" cy="720725"/>
            <a:chOff x="323528" y="5877272"/>
            <a:chExt cx="8460000" cy="720080"/>
          </a:xfrm>
        </p:grpSpPr>
        <p:sp>
          <p:nvSpPr>
            <p:cNvPr id="10" name="Полилиния 9"/>
            <p:cNvSpPr/>
            <p:nvPr/>
          </p:nvSpPr>
          <p:spPr>
            <a:xfrm>
              <a:off x="323528" y="5877272"/>
              <a:ext cx="720000" cy="720000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tIns="245626" rIns="72000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...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187624" y="5958624"/>
              <a:ext cx="540000" cy="540000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71528" y="5877272"/>
              <a:ext cx="720000" cy="720000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tIns="245626" rIns="72000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...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725200" y="5958624"/>
              <a:ext cx="540000" cy="540000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419392" y="5877272"/>
              <a:ext cx="720000" cy="720000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tIns="245626" rIns="72000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...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284000" y="5958624"/>
              <a:ext cx="540000" cy="540000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967528" y="5877272"/>
              <a:ext cx="720000" cy="720000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tIns="245626" rIns="72000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... 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821200" y="5958624"/>
              <a:ext cx="540000" cy="540000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515528" y="5877272"/>
              <a:ext cx="720000" cy="720000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tIns="245626" rIns="72000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... 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7380000" y="6057352"/>
              <a:ext cx="540000" cy="540000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8063528" y="5877272"/>
              <a:ext cx="720000" cy="720000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tIns="245626" rIns="72000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... 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6125" y="2176937"/>
            <a:ext cx="1974806" cy="3595467"/>
          </a:xfrm>
          <a:prstGeom prst="roundRect">
            <a:avLst>
              <a:gd name="adj" fmla="val 8614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99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БОЖЕСТВЕННЫЙ ИМПЕРАТОР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НАСЛЕДНИКИ АВГУСТА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196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36000" bIns="36000"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Используя текст в учебнике (пункт 1</a:t>
            </a:r>
            <a:r>
              <a:rPr lang="ru-RU" sz="2600"/>
              <a:t>,</a:t>
            </a:r>
            <a:r>
              <a:rPr lang="ru-RU" sz="2600">
                <a:latin typeface="Comic Sans MS" pitchFamily="66" charset="0"/>
              </a:rPr>
              <a:t> § 40), проанализируйте роль Октавиана Августа и сделайте вывод: на что больше похожа Римская империя </a:t>
            </a:r>
            <a:r>
              <a:rPr lang="ru-RU" sz="2600"/>
              <a:t>–</a:t>
            </a:r>
            <a:r>
              <a:rPr lang="ru-RU" sz="2600">
                <a:latin typeface="Comic Sans MS" pitchFamily="66" charset="0"/>
              </a:rPr>
              <a:t> на государство Запада или Востока</a:t>
            </a:r>
            <a:r>
              <a:rPr lang="ru-RU" sz="2600"/>
              <a:t>?</a:t>
            </a:r>
          </a:p>
        </p:txBody>
      </p:sp>
      <p:grpSp>
        <p:nvGrpSpPr>
          <p:cNvPr id="2458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БОЖЕСТВЕННЫЙ ИМПЕРАТОР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0825" y="3294063"/>
          <a:ext cx="8640763" cy="3519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2160242"/>
                <a:gridCol w="3239402"/>
              </a:tblGrid>
              <a:tr h="54873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Черты Востока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Черты Запада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653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/>
          </a:blip>
          <a:srcRect/>
          <a:stretch/>
        </p:blipFill>
        <p:spPr bwMode="auto">
          <a:xfrm>
            <a:off x="3492000" y="3293998"/>
            <a:ext cx="2151642" cy="3528000"/>
          </a:xfrm>
          <a:prstGeom prst="roundRect">
            <a:avLst>
              <a:gd name="adj" fmla="val 1174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9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9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БОЖЕСТВЕННЫЙ ИМПЕРАТОР</a:t>
            </a:r>
          </a:p>
        </p:txBody>
      </p:sp>
      <p:grpSp>
        <p:nvGrpSpPr>
          <p:cNvPr id="1081" name="Группа 1080"/>
          <p:cNvGrpSpPr>
            <a:grpSpLocks/>
          </p:cNvGrpSpPr>
          <p:nvPr/>
        </p:nvGrpSpPr>
        <p:grpSpPr bwMode="auto">
          <a:xfrm>
            <a:off x="265113" y="806450"/>
            <a:ext cx="8555037" cy="5783263"/>
            <a:chOff x="264669" y="806265"/>
            <a:chExt cx="8555803" cy="5782978"/>
          </a:xfrm>
        </p:grpSpPr>
        <p:cxnSp>
          <p:nvCxnSpPr>
            <p:cNvPr id="40" name="Прямая со стрелкой 39"/>
            <p:cNvCxnSpPr>
              <a:stCxn id="26636" idx="1"/>
              <a:endCxn id="26662" idx="0"/>
            </p:cNvCxnSpPr>
            <p:nvPr/>
          </p:nvCxnSpPr>
          <p:spPr>
            <a:xfrm flipH="1">
              <a:off x="2904917" y="1880950"/>
              <a:ext cx="857327" cy="1763625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stCxn id="26636" idx="1"/>
              <a:endCxn id="26672" idx="0"/>
            </p:cNvCxnSpPr>
            <p:nvPr/>
          </p:nvCxnSpPr>
          <p:spPr>
            <a:xfrm flipH="1">
              <a:off x="1260120" y="1880950"/>
              <a:ext cx="2502124" cy="2081109"/>
            </a:xfrm>
            <a:prstGeom prst="straightConnector1">
              <a:avLst/>
            </a:prstGeom>
            <a:ln w="2540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34" name="Группа 27"/>
            <p:cNvGrpSpPr>
              <a:grpSpLocks/>
            </p:cNvGrpSpPr>
            <p:nvPr/>
          </p:nvGrpSpPr>
          <p:grpSpPr bwMode="auto">
            <a:xfrm>
              <a:off x="6296744" y="3924000"/>
              <a:ext cx="1371600" cy="1144800"/>
              <a:chOff x="6449718" y="3446808"/>
              <a:chExt cx="1371600" cy="1144800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6731695" y="4230956"/>
                <a:ext cx="900194" cy="360345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 bwMode="auto">
              <a:xfrm>
                <a:off x="6449718" y="3446808"/>
                <a:ext cx="1371600" cy="7143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sp>
            <p:nvSpPr>
              <p:cNvPr id="44" name="Прямоугольник 43"/>
              <p:cNvSpPr/>
              <p:nvPr/>
            </p:nvSpPr>
            <p:spPr>
              <a:xfrm>
                <a:off x="6695180" y="4196032"/>
                <a:ext cx="900193" cy="358757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690" name="Прямоугольник 8"/>
              <p:cNvSpPr>
                <a:spLocks noChangeArrowheads="1"/>
              </p:cNvSpPr>
              <p:nvPr/>
            </p:nvSpPr>
            <p:spPr bwMode="auto">
              <a:xfrm>
                <a:off x="6660000" y="4159608"/>
                <a:ext cx="900000" cy="3600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pPr algn="ctr"/>
                <a:r>
                  <a:rPr lang="ru-RU" sz="1900">
                    <a:latin typeface="Comic Sans MS" pitchFamily="66" charset="0"/>
                  </a:rPr>
                  <a:t>Города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 bwMode="auto">
            <a:xfrm>
              <a:off x="4374000" y="806265"/>
              <a:ext cx="400050" cy="7810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26636" name="TextBox 3"/>
            <p:cNvSpPr txBox="1">
              <a:spLocks noChangeArrowheads="1"/>
            </p:cNvSpPr>
            <p:nvPr/>
          </p:nvSpPr>
          <p:spPr bwMode="auto">
            <a:xfrm>
              <a:off x="3762000" y="1628840"/>
              <a:ext cx="1611339" cy="504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5040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900">
                  <a:latin typeface="Comic Sans MS" pitchFamily="66" charset="0"/>
                </a:rPr>
                <a:t>Император</a:t>
              </a:r>
            </a:p>
            <a:p>
              <a:pPr algn="ctr">
                <a:lnSpc>
                  <a:spcPct val="80000"/>
                </a:lnSpc>
              </a:pPr>
              <a:r>
                <a:rPr lang="ru-RU" sz="1900">
                  <a:latin typeface="Comic Sans MS" pitchFamily="66" charset="0"/>
                </a:rPr>
                <a:t>«принцепс»</a:t>
              </a:r>
            </a:p>
          </p:txBody>
        </p:sp>
        <p:grpSp>
          <p:nvGrpSpPr>
            <p:cNvPr id="26637" name="Группа 31"/>
            <p:cNvGrpSpPr>
              <a:grpSpLocks/>
            </p:cNvGrpSpPr>
            <p:nvPr/>
          </p:nvGrpSpPr>
          <p:grpSpPr bwMode="auto">
            <a:xfrm>
              <a:off x="6494193" y="5417612"/>
              <a:ext cx="2326279" cy="1127496"/>
              <a:chOff x="6620224" y="5573761"/>
              <a:chExt cx="2326279" cy="1127496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 bwMode="auto">
              <a:xfrm>
                <a:off x="6994177" y="5594736"/>
                <a:ext cx="523875" cy="73342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 bwMode="auto">
              <a:xfrm>
                <a:off x="7560000" y="5613786"/>
                <a:ext cx="428625" cy="72390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 bwMode="auto">
              <a:xfrm>
                <a:off x="8028000" y="5573761"/>
                <a:ext cx="428625" cy="7524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sp>
            <p:nvSpPr>
              <p:cNvPr id="26686" name="Прямоугольник 4"/>
              <p:cNvSpPr>
                <a:spLocks noChangeArrowheads="1"/>
              </p:cNvSpPr>
              <p:nvPr/>
            </p:nvSpPr>
            <p:spPr bwMode="auto">
              <a:xfrm>
                <a:off x="6620224" y="6341257"/>
                <a:ext cx="2326279" cy="3600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900">
                    <a:latin typeface="Comic Sans MS" pitchFamily="66" charset="0"/>
                  </a:rPr>
                  <a:t>Римские граждане</a:t>
                </a:r>
              </a:p>
            </p:txBody>
          </p:sp>
        </p:grpSp>
        <p:grpSp>
          <p:nvGrpSpPr>
            <p:cNvPr id="26638" name="Группа 32"/>
            <p:cNvGrpSpPr>
              <a:grpSpLocks/>
            </p:cNvGrpSpPr>
            <p:nvPr/>
          </p:nvGrpSpPr>
          <p:grpSpPr bwMode="auto">
            <a:xfrm>
              <a:off x="3886198" y="5301208"/>
              <a:ext cx="1314450" cy="1288035"/>
              <a:chOff x="3886198" y="5413222"/>
              <a:chExt cx="1314450" cy="1288035"/>
            </a:xfrm>
          </p:grpSpPr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 bwMode="auto">
              <a:xfrm>
                <a:off x="3886198" y="5413222"/>
                <a:ext cx="1314450" cy="9048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sp>
            <p:nvSpPr>
              <p:cNvPr id="26682" name="Прямоугольник 5"/>
              <p:cNvSpPr>
                <a:spLocks noChangeArrowheads="1"/>
              </p:cNvSpPr>
              <p:nvPr/>
            </p:nvSpPr>
            <p:spPr bwMode="auto">
              <a:xfrm>
                <a:off x="4164954" y="6341257"/>
                <a:ext cx="756938" cy="3600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900">
                    <a:latin typeface="Comic Sans MS" pitchFamily="66" charset="0"/>
                  </a:rPr>
                  <a:t>Рабы</a:t>
                </a:r>
              </a:p>
            </p:txBody>
          </p:sp>
        </p:grpSp>
        <p:grpSp>
          <p:nvGrpSpPr>
            <p:cNvPr id="26639" name="Группа 33"/>
            <p:cNvGrpSpPr>
              <a:grpSpLocks/>
            </p:cNvGrpSpPr>
            <p:nvPr/>
          </p:nvGrpSpPr>
          <p:grpSpPr bwMode="auto">
            <a:xfrm>
              <a:off x="539552" y="5373216"/>
              <a:ext cx="1875835" cy="1171892"/>
              <a:chOff x="994296" y="5529365"/>
              <a:chExt cx="1875835" cy="1171892"/>
            </a:xfrm>
          </p:grpSpPr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 bwMode="auto">
              <a:xfrm>
                <a:off x="1008000" y="5678536"/>
                <a:ext cx="657225" cy="64770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 bwMode="auto">
              <a:xfrm>
                <a:off x="1708375" y="5710340"/>
                <a:ext cx="447675" cy="61912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 bwMode="auto">
              <a:xfrm>
                <a:off x="2195736" y="5529365"/>
                <a:ext cx="542925" cy="80010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sp>
            <p:nvSpPr>
              <p:cNvPr id="26680" name="Прямоугольник 6"/>
              <p:cNvSpPr>
                <a:spLocks noChangeArrowheads="1"/>
              </p:cNvSpPr>
              <p:nvPr/>
            </p:nvSpPr>
            <p:spPr bwMode="auto">
              <a:xfrm>
                <a:off x="994296" y="6341257"/>
                <a:ext cx="1875835" cy="3600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900">
                    <a:latin typeface="Comic Sans MS" pitchFamily="66" charset="0"/>
                  </a:rPr>
                  <a:t>Провинциалы</a:t>
                </a:r>
              </a:p>
            </p:txBody>
          </p:sp>
        </p:grpSp>
        <p:grpSp>
          <p:nvGrpSpPr>
            <p:cNvPr id="26640" name="Группа 26"/>
            <p:cNvGrpSpPr>
              <a:grpSpLocks/>
            </p:cNvGrpSpPr>
            <p:nvPr/>
          </p:nvGrpSpPr>
          <p:grpSpPr bwMode="auto">
            <a:xfrm>
              <a:off x="3512073" y="4149080"/>
              <a:ext cx="987919" cy="917775"/>
              <a:chOff x="4700081" y="4338225"/>
              <a:chExt cx="987919" cy="917775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4786726" y="4895706"/>
                <a:ext cx="901780" cy="36034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751798" y="4860782"/>
                <a:ext cx="900192" cy="358757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 bwMode="auto">
              <a:xfrm>
                <a:off x="4700081" y="4338225"/>
                <a:ext cx="914400" cy="4857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sp>
            <p:nvSpPr>
              <p:cNvPr id="26676" name="Прямоугольник 7"/>
              <p:cNvSpPr>
                <a:spLocks noChangeArrowheads="1"/>
              </p:cNvSpPr>
              <p:nvPr/>
            </p:nvSpPr>
            <p:spPr bwMode="auto">
              <a:xfrm>
                <a:off x="4716000" y="4824000"/>
                <a:ext cx="900000" cy="3600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pPr algn="ctr"/>
                <a:r>
                  <a:rPr lang="ru-RU" sz="1900">
                    <a:latin typeface="Comic Sans MS" pitchFamily="66" charset="0"/>
                  </a:rPr>
                  <a:t>Виллы</a:t>
                </a:r>
              </a:p>
            </p:txBody>
          </p:sp>
        </p:grpSp>
        <p:grpSp>
          <p:nvGrpSpPr>
            <p:cNvPr id="26641" name="Группа 34"/>
            <p:cNvGrpSpPr>
              <a:grpSpLocks/>
            </p:cNvGrpSpPr>
            <p:nvPr/>
          </p:nvGrpSpPr>
          <p:grpSpPr bwMode="auto">
            <a:xfrm>
              <a:off x="485612" y="3131561"/>
              <a:ext cx="1548000" cy="1696476"/>
              <a:chOff x="485612" y="3131561"/>
              <a:chExt cx="1548000" cy="1696476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 bwMode="auto">
              <a:xfrm>
                <a:off x="611560" y="3131561"/>
                <a:ext cx="590550" cy="81915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sp>
            <p:nvSpPr>
              <p:cNvPr id="26671" name="Прямоугольник 9"/>
              <p:cNvSpPr>
                <a:spLocks noChangeArrowheads="1"/>
              </p:cNvSpPr>
              <p:nvPr/>
            </p:nvSpPr>
            <p:spPr bwMode="auto">
              <a:xfrm>
                <a:off x="518329" y="4504037"/>
                <a:ext cx="1476000" cy="3240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>
                <a:spAutoFit/>
              </a:bodyPr>
              <a:lstStyle/>
              <a:p>
                <a:pPr algn="ctr"/>
                <a:r>
                  <a:rPr lang="ru-RU" sz="1900">
                    <a:latin typeface="Comic Sans MS" pitchFamily="66" charset="0"/>
                  </a:rPr>
                  <a:t>канцелярии</a:t>
                </a:r>
              </a:p>
            </p:txBody>
          </p:sp>
          <p:sp>
            <p:nvSpPr>
              <p:cNvPr id="26672" name="Прямоугольник 18"/>
              <p:cNvSpPr>
                <a:spLocks noChangeArrowheads="1"/>
              </p:cNvSpPr>
              <p:nvPr/>
            </p:nvSpPr>
            <p:spPr bwMode="auto">
              <a:xfrm>
                <a:off x="485612" y="3962734"/>
                <a:ext cx="1548000" cy="54052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900">
                    <a:latin typeface="Comic Sans MS" pitchFamily="66" charset="0"/>
                  </a:rPr>
                  <a:t>Наместники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900">
                    <a:latin typeface="Comic Sans MS" pitchFamily="66" charset="0"/>
                  </a:rPr>
                  <a:t>провинций</a:t>
                </a:r>
              </a:p>
            </p:txBody>
          </p:sp>
        </p:grpSp>
        <p:sp>
          <p:nvSpPr>
            <p:cNvPr id="26642" name="Прямоугольник 19"/>
            <p:cNvSpPr>
              <a:spLocks noChangeArrowheads="1"/>
            </p:cNvSpPr>
            <p:nvPr/>
          </p:nvSpPr>
          <p:spPr bwMode="auto">
            <a:xfrm>
              <a:off x="543904" y="2422616"/>
              <a:ext cx="841897" cy="360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5040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900">
                  <a:latin typeface="Comic Sans MS" pitchFamily="66" charset="0"/>
                </a:rPr>
                <a:t>Сенат</a:t>
              </a:r>
            </a:p>
          </p:txBody>
        </p:sp>
        <p:grpSp>
          <p:nvGrpSpPr>
            <p:cNvPr id="26643" name="Группа 29"/>
            <p:cNvGrpSpPr>
              <a:grpSpLocks/>
            </p:cNvGrpSpPr>
            <p:nvPr/>
          </p:nvGrpSpPr>
          <p:grpSpPr bwMode="auto">
            <a:xfrm>
              <a:off x="6708776" y="1124744"/>
              <a:ext cx="1742514" cy="1251884"/>
              <a:chOff x="6708776" y="1124744"/>
              <a:chExt cx="1742514" cy="1251884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 bwMode="auto">
              <a:xfrm>
                <a:off x="7351433" y="1124744"/>
                <a:ext cx="457200" cy="85725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sp>
            <p:nvSpPr>
              <p:cNvPr id="26669" name="Прямоугольник 22"/>
              <p:cNvSpPr>
                <a:spLocks noChangeArrowheads="1"/>
              </p:cNvSpPr>
              <p:nvPr/>
            </p:nvSpPr>
            <p:spPr bwMode="auto">
              <a:xfrm>
                <a:off x="6708776" y="1991907"/>
                <a:ext cx="1742514" cy="384721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wrap="none" lIns="36000" rIns="36000" anchor="ctr">
                <a:spAutoFit/>
              </a:bodyPr>
              <a:lstStyle/>
              <a:p>
                <a:pPr algn="ctr"/>
                <a:r>
                  <a:rPr lang="ru-RU" sz="1900">
                    <a:latin typeface="Comic Sans MS" pitchFamily="66" charset="0"/>
                  </a:rPr>
                  <a:t>Преторианцы</a:t>
                </a:r>
              </a:p>
            </p:txBody>
          </p:sp>
        </p:grpSp>
        <p:sp>
          <p:nvSpPr>
            <p:cNvPr id="26644" name="Прямоугольник 23"/>
            <p:cNvSpPr>
              <a:spLocks noChangeArrowheads="1"/>
            </p:cNvSpPr>
            <p:nvPr/>
          </p:nvSpPr>
          <p:spPr bwMode="auto">
            <a:xfrm>
              <a:off x="4576090" y="3285040"/>
              <a:ext cx="1329211" cy="504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50403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900">
                  <a:latin typeface="Comic Sans MS" pitchFamily="66" charset="0"/>
                </a:rPr>
                <a:t>Народное</a:t>
              </a:r>
            </a:p>
            <a:p>
              <a:pPr algn="ctr">
                <a:lnSpc>
                  <a:spcPct val="80000"/>
                </a:lnSpc>
              </a:pPr>
              <a:r>
                <a:rPr lang="ru-RU" sz="1900">
                  <a:latin typeface="Comic Sans MS" pitchFamily="66" charset="0"/>
                </a:rPr>
                <a:t>собрание</a:t>
              </a:r>
            </a:p>
          </p:txBody>
        </p:sp>
        <p:grpSp>
          <p:nvGrpSpPr>
            <p:cNvPr id="26645" name="Группа 28"/>
            <p:cNvGrpSpPr>
              <a:grpSpLocks/>
            </p:cNvGrpSpPr>
            <p:nvPr/>
          </p:nvGrpSpPr>
          <p:grpSpPr bwMode="auto">
            <a:xfrm>
              <a:off x="7596000" y="2492896"/>
              <a:ext cx="1188000" cy="1314000"/>
              <a:chOff x="7596000" y="2492896"/>
              <a:chExt cx="1188000" cy="131400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7667843" y="3446148"/>
                <a:ext cx="1116113" cy="36034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7632915" y="3409637"/>
                <a:ext cx="1114524" cy="360345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666" name="Прямоугольник 21"/>
              <p:cNvSpPr>
                <a:spLocks noChangeArrowheads="1"/>
              </p:cNvSpPr>
              <p:nvPr/>
            </p:nvSpPr>
            <p:spPr bwMode="auto">
              <a:xfrm>
                <a:off x="7596000" y="3374896"/>
                <a:ext cx="1116000" cy="3600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</a:bodyPr>
              <a:lstStyle/>
              <a:p>
                <a:pPr algn="ctr"/>
                <a:r>
                  <a:rPr lang="ru-RU" sz="1900">
                    <a:latin typeface="Comic Sans MS" pitchFamily="66" charset="0"/>
                  </a:rPr>
                  <a:t>Легионы</a:t>
                </a:r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 bwMode="auto">
              <a:xfrm>
                <a:off x="7632000" y="2492896"/>
                <a:ext cx="1038225" cy="8667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</p:grpSp>
        <p:grpSp>
          <p:nvGrpSpPr>
            <p:cNvPr id="26646" name="Группа 35"/>
            <p:cNvGrpSpPr>
              <a:grpSpLocks/>
            </p:cNvGrpSpPr>
            <p:nvPr/>
          </p:nvGrpSpPr>
          <p:grpSpPr bwMode="auto">
            <a:xfrm>
              <a:off x="2102977" y="2835924"/>
              <a:ext cx="1615990" cy="1169140"/>
              <a:chOff x="2102977" y="2619900"/>
              <a:chExt cx="1615990" cy="1169140"/>
            </a:xfrm>
          </p:grpSpPr>
          <p:sp>
            <p:nvSpPr>
              <p:cNvPr id="26662" name="Прямоугольник 20"/>
              <p:cNvSpPr>
                <a:spLocks noChangeArrowheads="1"/>
              </p:cNvSpPr>
              <p:nvPr/>
            </p:nvSpPr>
            <p:spPr bwMode="auto">
              <a:xfrm>
                <a:off x="2102977" y="3429040"/>
                <a:ext cx="1604927" cy="3600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50403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900">
                    <a:latin typeface="Comic Sans MS" pitchFamily="66" charset="0"/>
                  </a:rPr>
                  <a:t>Канцелярии</a:t>
                </a:r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 bwMode="auto">
              <a:xfrm>
                <a:off x="2699792" y="2619900"/>
                <a:ext cx="1019175" cy="80010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</p:grpSp>
        <p:cxnSp>
          <p:nvCxnSpPr>
            <p:cNvPr id="51" name="Прямая со стрелкой 50"/>
            <p:cNvCxnSpPr>
              <a:stCxn id="26636" idx="1"/>
              <a:endCxn id="26642" idx="3"/>
            </p:cNvCxnSpPr>
            <p:nvPr/>
          </p:nvCxnSpPr>
          <p:spPr>
            <a:xfrm flipH="1">
              <a:off x="1385544" y="1880950"/>
              <a:ext cx="2376700" cy="722276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26636" idx="3"/>
              <a:endCxn id="26669" idx="1"/>
            </p:cNvCxnSpPr>
            <p:nvPr/>
          </p:nvCxnSpPr>
          <p:spPr>
            <a:xfrm>
              <a:off x="5373701" y="1880950"/>
              <a:ext cx="1335207" cy="303197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stCxn id="26636" idx="3"/>
            </p:cNvCxnSpPr>
            <p:nvPr/>
          </p:nvCxnSpPr>
          <p:spPr>
            <a:xfrm>
              <a:off x="5373701" y="1880950"/>
              <a:ext cx="2206823" cy="1647744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4165505" y="5009758"/>
              <a:ext cx="0" cy="292086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Прямая соединительная линия 1024"/>
            <p:cNvCxnSpPr>
              <a:stCxn id="26676" idx="3"/>
              <a:endCxn id="44" idx="1"/>
            </p:cNvCxnSpPr>
            <p:nvPr/>
          </p:nvCxnSpPr>
          <p:spPr>
            <a:xfrm>
              <a:off x="4427467" y="4814505"/>
              <a:ext cx="2116326" cy="0"/>
            </a:xfrm>
            <a:prstGeom prst="line">
              <a:avLst/>
            </a:prstGeom>
            <a:ln w="31750">
              <a:solidFill>
                <a:srgbClr val="050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Прямая со стрелкой 1043"/>
            <p:cNvCxnSpPr>
              <a:stCxn id="26644" idx="0"/>
            </p:cNvCxnSpPr>
            <p:nvPr/>
          </p:nvCxnSpPr>
          <p:spPr>
            <a:xfrm flipH="1" flipV="1">
              <a:off x="5240339" y="2492107"/>
              <a:ext cx="0" cy="793711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Соединительная линия уступом 1048"/>
            <p:cNvCxnSpPr>
              <a:stCxn id="26680" idx="2"/>
            </p:cNvCxnSpPr>
            <p:nvPr/>
          </p:nvCxnSpPr>
          <p:spPr>
            <a:xfrm rot="5400000" flipH="1" flipV="1">
              <a:off x="3617971" y="1493120"/>
              <a:ext cx="2911332" cy="7192019"/>
            </a:xfrm>
            <a:prstGeom prst="bentConnector4">
              <a:avLst>
                <a:gd name="adj1" fmla="val -7850"/>
                <a:gd name="adj2" fmla="val 102701"/>
              </a:avLst>
            </a:prstGeom>
            <a:ln w="31750">
              <a:solidFill>
                <a:srgbClr val="050403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4" name="Прямоугольник 25"/>
            <p:cNvSpPr>
              <a:spLocks noChangeArrowheads="1"/>
            </p:cNvSpPr>
            <p:nvPr/>
          </p:nvSpPr>
          <p:spPr bwMode="auto">
            <a:xfrm>
              <a:off x="3356044" y="2132896"/>
              <a:ext cx="2440092" cy="360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5040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900">
                  <a:latin typeface="Comic Sans MS" pitchFamily="66" charset="0"/>
                </a:rPr>
                <a:t>должностные лица</a:t>
              </a:r>
            </a:p>
          </p:txBody>
        </p:sp>
        <p:sp>
          <p:nvSpPr>
            <p:cNvPr id="26655" name="TextBox 1055"/>
            <p:cNvSpPr txBox="1">
              <a:spLocks noChangeArrowheads="1"/>
            </p:cNvSpPr>
            <p:nvPr/>
          </p:nvSpPr>
          <p:spPr bwMode="auto">
            <a:xfrm>
              <a:off x="1851947" y="1187205"/>
              <a:ext cx="10534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Comic Sans MS" pitchFamily="66" charset="0"/>
                </a:rPr>
                <a:t>законы</a:t>
              </a:r>
            </a:p>
          </p:txBody>
        </p:sp>
        <p:cxnSp>
          <p:nvCxnSpPr>
            <p:cNvPr id="1060" name="Прямая со стрелкой 1059"/>
            <p:cNvCxnSpPr>
              <a:stCxn id="26655" idx="3"/>
              <a:endCxn id="26636" idx="1"/>
            </p:cNvCxnSpPr>
            <p:nvPr/>
          </p:nvCxnSpPr>
          <p:spPr>
            <a:xfrm>
              <a:off x="2904917" y="1387261"/>
              <a:ext cx="857327" cy="493689"/>
            </a:xfrm>
            <a:prstGeom prst="straightConnector1">
              <a:avLst/>
            </a:prstGeom>
            <a:ln w="31750">
              <a:solidFill>
                <a:srgbClr val="050403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Прямая со стрелкой 1061"/>
            <p:cNvCxnSpPr>
              <a:stCxn id="26642" idx="0"/>
              <a:endCxn id="26655" idx="1"/>
            </p:cNvCxnSpPr>
            <p:nvPr/>
          </p:nvCxnSpPr>
          <p:spPr>
            <a:xfrm flipV="1">
              <a:off x="964819" y="1387261"/>
              <a:ext cx="887492" cy="1034999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 bwMode="auto">
            <a:xfrm>
              <a:off x="264669" y="1744609"/>
              <a:ext cx="1371600" cy="6762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cxnSp>
          <p:nvCxnSpPr>
            <p:cNvPr id="1064" name="Прямая со стрелкой 1063"/>
            <p:cNvCxnSpPr>
              <a:stCxn id="26671" idx="2"/>
            </p:cNvCxnSpPr>
            <p:nvPr/>
          </p:nvCxnSpPr>
          <p:spPr>
            <a:xfrm>
              <a:off x="1256945" y="4828792"/>
              <a:ext cx="0" cy="755613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8" name="Полилиния 1077"/>
            <p:cNvSpPr/>
            <p:nvPr/>
          </p:nvSpPr>
          <p:spPr>
            <a:xfrm>
              <a:off x="5243515" y="1884125"/>
              <a:ext cx="895430" cy="1046110"/>
            </a:xfrm>
            <a:custGeom>
              <a:avLst/>
              <a:gdLst>
                <a:gd name="connsiteX0" fmla="*/ 130629 w 944838"/>
                <a:gd name="connsiteY0" fmla="*/ 0 h 1045028"/>
                <a:gd name="connsiteX1" fmla="*/ 261257 w 944838"/>
                <a:gd name="connsiteY1" fmla="*/ 93306 h 1045028"/>
                <a:gd name="connsiteX2" fmla="*/ 317241 w 944838"/>
                <a:gd name="connsiteY2" fmla="*/ 130628 h 1045028"/>
                <a:gd name="connsiteX3" fmla="*/ 410547 w 944838"/>
                <a:gd name="connsiteY3" fmla="*/ 223934 h 1045028"/>
                <a:gd name="connsiteX4" fmla="*/ 559837 w 944838"/>
                <a:gd name="connsiteY4" fmla="*/ 335902 h 1045028"/>
                <a:gd name="connsiteX5" fmla="*/ 709127 w 944838"/>
                <a:gd name="connsiteY5" fmla="*/ 503853 h 1045028"/>
                <a:gd name="connsiteX6" fmla="*/ 765110 w 944838"/>
                <a:gd name="connsiteY6" fmla="*/ 559836 h 1045028"/>
                <a:gd name="connsiteX7" fmla="*/ 783772 w 944838"/>
                <a:gd name="connsiteY7" fmla="*/ 615820 h 1045028"/>
                <a:gd name="connsiteX8" fmla="*/ 895739 w 944838"/>
                <a:gd name="connsiteY8" fmla="*/ 765110 h 1045028"/>
                <a:gd name="connsiteX9" fmla="*/ 933061 w 944838"/>
                <a:gd name="connsiteY9" fmla="*/ 877077 h 1045028"/>
                <a:gd name="connsiteX10" fmla="*/ 615820 w 944838"/>
                <a:gd name="connsiteY10" fmla="*/ 914400 h 1045028"/>
                <a:gd name="connsiteX11" fmla="*/ 391886 w 944838"/>
                <a:gd name="connsiteY11" fmla="*/ 933061 h 1045028"/>
                <a:gd name="connsiteX12" fmla="*/ 335902 w 944838"/>
                <a:gd name="connsiteY12" fmla="*/ 951722 h 1045028"/>
                <a:gd name="connsiteX13" fmla="*/ 261257 w 944838"/>
                <a:gd name="connsiteY13" fmla="*/ 970383 h 1045028"/>
                <a:gd name="connsiteX14" fmla="*/ 149290 w 944838"/>
                <a:gd name="connsiteY14" fmla="*/ 1007706 h 1045028"/>
                <a:gd name="connsiteX15" fmla="*/ 55984 w 944838"/>
                <a:gd name="connsiteY15" fmla="*/ 1026367 h 1045028"/>
                <a:gd name="connsiteX16" fmla="*/ 0 w 944838"/>
                <a:gd name="connsiteY16" fmla="*/ 1045028 h 1045028"/>
                <a:gd name="connsiteX0" fmla="*/ 130629 w 944838"/>
                <a:gd name="connsiteY0" fmla="*/ 0 h 1045028"/>
                <a:gd name="connsiteX1" fmla="*/ 261257 w 944838"/>
                <a:gd name="connsiteY1" fmla="*/ 93306 h 1045028"/>
                <a:gd name="connsiteX2" fmla="*/ 317241 w 944838"/>
                <a:gd name="connsiteY2" fmla="*/ 130628 h 1045028"/>
                <a:gd name="connsiteX3" fmla="*/ 410547 w 944838"/>
                <a:gd name="connsiteY3" fmla="*/ 223934 h 1045028"/>
                <a:gd name="connsiteX4" fmla="*/ 559837 w 944838"/>
                <a:gd name="connsiteY4" fmla="*/ 335902 h 1045028"/>
                <a:gd name="connsiteX5" fmla="*/ 709127 w 944838"/>
                <a:gd name="connsiteY5" fmla="*/ 503853 h 1045028"/>
                <a:gd name="connsiteX6" fmla="*/ 765110 w 944838"/>
                <a:gd name="connsiteY6" fmla="*/ 559836 h 1045028"/>
                <a:gd name="connsiteX7" fmla="*/ 783772 w 944838"/>
                <a:gd name="connsiteY7" fmla="*/ 615820 h 1045028"/>
                <a:gd name="connsiteX8" fmla="*/ 895739 w 944838"/>
                <a:gd name="connsiteY8" fmla="*/ 765110 h 1045028"/>
                <a:gd name="connsiteX9" fmla="*/ 933061 w 944838"/>
                <a:gd name="connsiteY9" fmla="*/ 877077 h 1045028"/>
                <a:gd name="connsiteX10" fmla="*/ 615820 w 944838"/>
                <a:gd name="connsiteY10" fmla="*/ 914400 h 1045028"/>
                <a:gd name="connsiteX11" fmla="*/ 391886 w 944838"/>
                <a:gd name="connsiteY11" fmla="*/ 933061 h 1045028"/>
                <a:gd name="connsiteX12" fmla="*/ 261257 w 944838"/>
                <a:gd name="connsiteY12" fmla="*/ 970383 h 1045028"/>
                <a:gd name="connsiteX13" fmla="*/ 149290 w 944838"/>
                <a:gd name="connsiteY13" fmla="*/ 1007706 h 1045028"/>
                <a:gd name="connsiteX14" fmla="*/ 55984 w 944838"/>
                <a:gd name="connsiteY14" fmla="*/ 1026367 h 1045028"/>
                <a:gd name="connsiteX15" fmla="*/ 0 w 944838"/>
                <a:gd name="connsiteY15" fmla="*/ 1045028 h 1045028"/>
                <a:gd name="connsiteX0" fmla="*/ 130629 w 944838"/>
                <a:gd name="connsiteY0" fmla="*/ 0 h 1045028"/>
                <a:gd name="connsiteX1" fmla="*/ 261257 w 944838"/>
                <a:gd name="connsiteY1" fmla="*/ 93306 h 1045028"/>
                <a:gd name="connsiteX2" fmla="*/ 317241 w 944838"/>
                <a:gd name="connsiteY2" fmla="*/ 130628 h 1045028"/>
                <a:gd name="connsiteX3" fmla="*/ 410547 w 944838"/>
                <a:gd name="connsiteY3" fmla="*/ 223934 h 1045028"/>
                <a:gd name="connsiteX4" fmla="*/ 559837 w 944838"/>
                <a:gd name="connsiteY4" fmla="*/ 335902 h 1045028"/>
                <a:gd name="connsiteX5" fmla="*/ 709127 w 944838"/>
                <a:gd name="connsiteY5" fmla="*/ 503853 h 1045028"/>
                <a:gd name="connsiteX6" fmla="*/ 765110 w 944838"/>
                <a:gd name="connsiteY6" fmla="*/ 559836 h 1045028"/>
                <a:gd name="connsiteX7" fmla="*/ 783772 w 944838"/>
                <a:gd name="connsiteY7" fmla="*/ 615820 h 1045028"/>
                <a:gd name="connsiteX8" fmla="*/ 895739 w 944838"/>
                <a:gd name="connsiteY8" fmla="*/ 765110 h 1045028"/>
                <a:gd name="connsiteX9" fmla="*/ 933061 w 944838"/>
                <a:gd name="connsiteY9" fmla="*/ 877077 h 1045028"/>
                <a:gd name="connsiteX10" fmla="*/ 615820 w 944838"/>
                <a:gd name="connsiteY10" fmla="*/ 914400 h 1045028"/>
                <a:gd name="connsiteX11" fmla="*/ 261257 w 944838"/>
                <a:gd name="connsiteY11" fmla="*/ 970383 h 1045028"/>
                <a:gd name="connsiteX12" fmla="*/ 149290 w 944838"/>
                <a:gd name="connsiteY12" fmla="*/ 1007706 h 1045028"/>
                <a:gd name="connsiteX13" fmla="*/ 55984 w 944838"/>
                <a:gd name="connsiteY13" fmla="*/ 1026367 h 1045028"/>
                <a:gd name="connsiteX14" fmla="*/ 0 w 944838"/>
                <a:gd name="connsiteY14" fmla="*/ 1045028 h 1045028"/>
                <a:gd name="connsiteX0" fmla="*/ 130629 w 974084"/>
                <a:gd name="connsiteY0" fmla="*/ 0 h 1045028"/>
                <a:gd name="connsiteX1" fmla="*/ 261257 w 974084"/>
                <a:gd name="connsiteY1" fmla="*/ 93306 h 1045028"/>
                <a:gd name="connsiteX2" fmla="*/ 317241 w 974084"/>
                <a:gd name="connsiteY2" fmla="*/ 130628 h 1045028"/>
                <a:gd name="connsiteX3" fmla="*/ 410547 w 974084"/>
                <a:gd name="connsiteY3" fmla="*/ 223934 h 1045028"/>
                <a:gd name="connsiteX4" fmla="*/ 559837 w 974084"/>
                <a:gd name="connsiteY4" fmla="*/ 335902 h 1045028"/>
                <a:gd name="connsiteX5" fmla="*/ 709127 w 974084"/>
                <a:gd name="connsiteY5" fmla="*/ 503853 h 1045028"/>
                <a:gd name="connsiteX6" fmla="*/ 765110 w 974084"/>
                <a:gd name="connsiteY6" fmla="*/ 559836 h 1045028"/>
                <a:gd name="connsiteX7" fmla="*/ 783772 w 974084"/>
                <a:gd name="connsiteY7" fmla="*/ 615820 h 1045028"/>
                <a:gd name="connsiteX8" fmla="*/ 895739 w 974084"/>
                <a:gd name="connsiteY8" fmla="*/ 765110 h 1045028"/>
                <a:gd name="connsiteX9" fmla="*/ 933061 w 974084"/>
                <a:gd name="connsiteY9" fmla="*/ 877077 h 1045028"/>
                <a:gd name="connsiteX10" fmla="*/ 261257 w 974084"/>
                <a:gd name="connsiteY10" fmla="*/ 970383 h 1045028"/>
                <a:gd name="connsiteX11" fmla="*/ 149290 w 974084"/>
                <a:gd name="connsiteY11" fmla="*/ 1007706 h 1045028"/>
                <a:gd name="connsiteX12" fmla="*/ 55984 w 974084"/>
                <a:gd name="connsiteY12" fmla="*/ 1026367 h 1045028"/>
                <a:gd name="connsiteX13" fmla="*/ 0 w 974084"/>
                <a:gd name="connsiteY13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65110 w 895739"/>
                <a:gd name="connsiteY6" fmla="*/ 559836 h 1045028"/>
                <a:gd name="connsiteX7" fmla="*/ 783772 w 895739"/>
                <a:gd name="connsiteY7" fmla="*/ 615820 h 1045028"/>
                <a:gd name="connsiteX8" fmla="*/ 895739 w 895739"/>
                <a:gd name="connsiteY8" fmla="*/ 765110 h 1045028"/>
                <a:gd name="connsiteX9" fmla="*/ 261257 w 895739"/>
                <a:gd name="connsiteY9" fmla="*/ 970383 h 1045028"/>
                <a:gd name="connsiteX10" fmla="*/ 149290 w 895739"/>
                <a:gd name="connsiteY10" fmla="*/ 1007706 h 1045028"/>
                <a:gd name="connsiteX11" fmla="*/ 55984 w 895739"/>
                <a:gd name="connsiteY11" fmla="*/ 1026367 h 1045028"/>
                <a:gd name="connsiteX12" fmla="*/ 0 w 895739"/>
                <a:gd name="connsiteY12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65110 w 895739"/>
                <a:gd name="connsiteY6" fmla="*/ 559836 h 1045028"/>
                <a:gd name="connsiteX7" fmla="*/ 783772 w 895739"/>
                <a:gd name="connsiteY7" fmla="*/ 615820 h 1045028"/>
                <a:gd name="connsiteX8" fmla="*/ 895739 w 895739"/>
                <a:gd name="connsiteY8" fmla="*/ 765110 h 1045028"/>
                <a:gd name="connsiteX9" fmla="*/ 261257 w 895739"/>
                <a:gd name="connsiteY9" fmla="*/ 970383 h 1045028"/>
                <a:gd name="connsiteX10" fmla="*/ 149290 w 895739"/>
                <a:gd name="connsiteY10" fmla="*/ 1007706 h 1045028"/>
                <a:gd name="connsiteX11" fmla="*/ 0 w 895739"/>
                <a:gd name="connsiteY11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65110 w 895739"/>
                <a:gd name="connsiteY6" fmla="*/ 559836 h 1045028"/>
                <a:gd name="connsiteX7" fmla="*/ 783772 w 895739"/>
                <a:gd name="connsiteY7" fmla="*/ 615820 h 1045028"/>
                <a:gd name="connsiteX8" fmla="*/ 895739 w 895739"/>
                <a:gd name="connsiteY8" fmla="*/ 765110 h 1045028"/>
                <a:gd name="connsiteX9" fmla="*/ 261257 w 895739"/>
                <a:gd name="connsiteY9" fmla="*/ 970383 h 1045028"/>
                <a:gd name="connsiteX10" fmla="*/ 0 w 895739"/>
                <a:gd name="connsiteY10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65110 w 895739"/>
                <a:gd name="connsiteY6" fmla="*/ 559836 h 1045028"/>
                <a:gd name="connsiteX7" fmla="*/ 783772 w 895739"/>
                <a:gd name="connsiteY7" fmla="*/ 615820 h 1045028"/>
                <a:gd name="connsiteX8" fmla="*/ 895739 w 895739"/>
                <a:gd name="connsiteY8" fmla="*/ 765110 h 1045028"/>
                <a:gd name="connsiteX9" fmla="*/ 0 w 895739"/>
                <a:gd name="connsiteY9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83772 w 895739"/>
                <a:gd name="connsiteY6" fmla="*/ 615820 h 1045028"/>
                <a:gd name="connsiteX7" fmla="*/ 895739 w 895739"/>
                <a:gd name="connsiteY7" fmla="*/ 765110 h 1045028"/>
                <a:gd name="connsiteX8" fmla="*/ 0 w 895739"/>
                <a:gd name="connsiteY8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895739 w 895739"/>
                <a:gd name="connsiteY6" fmla="*/ 765110 h 1045028"/>
                <a:gd name="connsiteX7" fmla="*/ 0 w 895739"/>
                <a:gd name="connsiteY7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709127 w 895739"/>
                <a:gd name="connsiteY4" fmla="*/ 503853 h 1045028"/>
                <a:gd name="connsiteX5" fmla="*/ 895739 w 895739"/>
                <a:gd name="connsiteY5" fmla="*/ 765110 h 1045028"/>
                <a:gd name="connsiteX6" fmla="*/ 0 w 895739"/>
                <a:gd name="connsiteY6" fmla="*/ 1045028 h 1045028"/>
                <a:gd name="connsiteX0" fmla="*/ 130629 w 902686"/>
                <a:gd name="connsiteY0" fmla="*/ 0 h 1045028"/>
                <a:gd name="connsiteX1" fmla="*/ 261257 w 902686"/>
                <a:gd name="connsiteY1" fmla="*/ 93306 h 1045028"/>
                <a:gd name="connsiteX2" fmla="*/ 317241 w 902686"/>
                <a:gd name="connsiteY2" fmla="*/ 130628 h 1045028"/>
                <a:gd name="connsiteX3" fmla="*/ 410547 w 902686"/>
                <a:gd name="connsiteY3" fmla="*/ 223934 h 1045028"/>
                <a:gd name="connsiteX4" fmla="*/ 895739 w 902686"/>
                <a:gd name="connsiteY4" fmla="*/ 765110 h 1045028"/>
                <a:gd name="connsiteX5" fmla="*/ 0 w 902686"/>
                <a:gd name="connsiteY5" fmla="*/ 1045028 h 1045028"/>
                <a:gd name="connsiteX0" fmla="*/ 130629 w 902686"/>
                <a:gd name="connsiteY0" fmla="*/ 0 h 1045028"/>
                <a:gd name="connsiteX1" fmla="*/ 261257 w 902686"/>
                <a:gd name="connsiteY1" fmla="*/ 93306 h 1045028"/>
                <a:gd name="connsiteX2" fmla="*/ 317241 w 902686"/>
                <a:gd name="connsiteY2" fmla="*/ 130628 h 1045028"/>
                <a:gd name="connsiteX3" fmla="*/ 410547 w 902686"/>
                <a:gd name="connsiteY3" fmla="*/ 223934 h 1045028"/>
                <a:gd name="connsiteX4" fmla="*/ 895739 w 902686"/>
                <a:gd name="connsiteY4" fmla="*/ 765110 h 1045028"/>
                <a:gd name="connsiteX5" fmla="*/ 0 w 902686"/>
                <a:gd name="connsiteY5" fmla="*/ 1045028 h 1045028"/>
                <a:gd name="connsiteX0" fmla="*/ 130629 w 917621"/>
                <a:gd name="connsiteY0" fmla="*/ 0 h 1045028"/>
                <a:gd name="connsiteX1" fmla="*/ 261257 w 917621"/>
                <a:gd name="connsiteY1" fmla="*/ 93306 h 1045028"/>
                <a:gd name="connsiteX2" fmla="*/ 317241 w 917621"/>
                <a:gd name="connsiteY2" fmla="*/ 130628 h 1045028"/>
                <a:gd name="connsiteX3" fmla="*/ 410547 w 917621"/>
                <a:gd name="connsiteY3" fmla="*/ 223934 h 1045028"/>
                <a:gd name="connsiteX4" fmla="*/ 895739 w 917621"/>
                <a:gd name="connsiteY4" fmla="*/ 765110 h 1045028"/>
                <a:gd name="connsiteX5" fmla="*/ 0 w 917621"/>
                <a:gd name="connsiteY5" fmla="*/ 1045028 h 1045028"/>
                <a:gd name="connsiteX0" fmla="*/ 130629 w 916679"/>
                <a:gd name="connsiteY0" fmla="*/ 0 h 1045028"/>
                <a:gd name="connsiteX1" fmla="*/ 261257 w 916679"/>
                <a:gd name="connsiteY1" fmla="*/ 93306 h 1045028"/>
                <a:gd name="connsiteX2" fmla="*/ 317241 w 916679"/>
                <a:gd name="connsiteY2" fmla="*/ 130628 h 1045028"/>
                <a:gd name="connsiteX3" fmla="*/ 410547 w 916679"/>
                <a:gd name="connsiteY3" fmla="*/ 223934 h 1045028"/>
                <a:gd name="connsiteX4" fmla="*/ 895739 w 916679"/>
                <a:gd name="connsiteY4" fmla="*/ 765110 h 1045028"/>
                <a:gd name="connsiteX5" fmla="*/ 0 w 916679"/>
                <a:gd name="connsiteY5" fmla="*/ 1045028 h 1045028"/>
                <a:gd name="connsiteX0" fmla="*/ 130629 w 896363"/>
                <a:gd name="connsiteY0" fmla="*/ 0 h 1045028"/>
                <a:gd name="connsiteX1" fmla="*/ 261257 w 896363"/>
                <a:gd name="connsiteY1" fmla="*/ 93306 h 1045028"/>
                <a:gd name="connsiteX2" fmla="*/ 317241 w 896363"/>
                <a:gd name="connsiteY2" fmla="*/ 130628 h 1045028"/>
                <a:gd name="connsiteX3" fmla="*/ 410547 w 896363"/>
                <a:gd name="connsiteY3" fmla="*/ 223934 h 1045028"/>
                <a:gd name="connsiteX4" fmla="*/ 895739 w 896363"/>
                <a:gd name="connsiteY4" fmla="*/ 765110 h 1045028"/>
                <a:gd name="connsiteX5" fmla="*/ 0 w 896363"/>
                <a:gd name="connsiteY5" fmla="*/ 1045028 h 1045028"/>
                <a:gd name="connsiteX0" fmla="*/ 130629 w 896363"/>
                <a:gd name="connsiteY0" fmla="*/ 0 h 1045028"/>
                <a:gd name="connsiteX1" fmla="*/ 261257 w 896363"/>
                <a:gd name="connsiteY1" fmla="*/ 93306 h 1045028"/>
                <a:gd name="connsiteX2" fmla="*/ 317241 w 896363"/>
                <a:gd name="connsiteY2" fmla="*/ 130628 h 1045028"/>
                <a:gd name="connsiteX3" fmla="*/ 410547 w 896363"/>
                <a:gd name="connsiteY3" fmla="*/ 223934 h 1045028"/>
                <a:gd name="connsiteX4" fmla="*/ 895739 w 896363"/>
                <a:gd name="connsiteY4" fmla="*/ 765110 h 1045028"/>
                <a:gd name="connsiteX5" fmla="*/ 0 w 896363"/>
                <a:gd name="connsiteY5" fmla="*/ 1045028 h 1045028"/>
                <a:gd name="connsiteX0" fmla="*/ 130629 w 896363"/>
                <a:gd name="connsiteY0" fmla="*/ 0 h 1045028"/>
                <a:gd name="connsiteX1" fmla="*/ 261257 w 896363"/>
                <a:gd name="connsiteY1" fmla="*/ 93306 h 1045028"/>
                <a:gd name="connsiteX2" fmla="*/ 317241 w 896363"/>
                <a:gd name="connsiteY2" fmla="*/ 130628 h 1045028"/>
                <a:gd name="connsiteX3" fmla="*/ 410547 w 896363"/>
                <a:gd name="connsiteY3" fmla="*/ 223934 h 1045028"/>
                <a:gd name="connsiteX4" fmla="*/ 895739 w 896363"/>
                <a:gd name="connsiteY4" fmla="*/ 765110 h 1045028"/>
                <a:gd name="connsiteX5" fmla="*/ 0 w 896363"/>
                <a:gd name="connsiteY5" fmla="*/ 1045028 h 1045028"/>
                <a:gd name="connsiteX0" fmla="*/ 130629 w 896363"/>
                <a:gd name="connsiteY0" fmla="*/ 0 h 1045028"/>
                <a:gd name="connsiteX1" fmla="*/ 261257 w 896363"/>
                <a:gd name="connsiteY1" fmla="*/ 93306 h 1045028"/>
                <a:gd name="connsiteX2" fmla="*/ 317241 w 896363"/>
                <a:gd name="connsiteY2" fmla="*/ 130628 h 1045028"/>
                <a:gd name="connsiteX3" fmla="*/ 410547 w 896363"/>
                <a:gd name="connsiteY3" fmla="*/ 223934 h 1045028"/>
                <a:gd name="connsiteX4" fmla="*/ 895739 w 896363"/>
                <a:gd name="connsiteY4" fmla="*/ 765110 h 1045028"/>
                <a:gd name="connsiteX5" fmla="*/ 0 w 896363"/>
                <a:gd name="connsiteY5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895739 w 895739"/>
                <a:gd name="connsiteY4" fmla="*/ 765110 h 1045028"/>
                <a:gd name="connsiteX5" fmla="*/ 0 w 895739"/>
                <a:gd name="connsiteY5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895739 w 895739"/>
                <a:gd name="connsiteY4" fmla="*/ 765110 h 1045028"/>
                <a:gd name="connsiteX5" fmla="*/ 0 w 895739"/>
                <a:gd name="connsiteY5" fmla="*/ 1045028 h 1045028"/>
                <a:gd name="connsiteX0" fmla="*/ 130629 w 899464"/>
                <a:gd name="connsiteY0" fmla="*/ 0 h 1045028"/>
                <a:gd name="connsiteX1" fmla="*/ 261257 w 899464"/>
                <a:gd name="connsiteY1" fmla="*/ 93306 h 1045028"/>
                <a:gd name="connsiteX2" fmla="*/ 317241 w 899464"/>
                <a:gd name="connsiteY2" fmla="*/ 130628 h 1045028"/>
                <a:gd name="connsiteX3" fmla="*/ 895739 w 899464"/>
                <a:gd name="connsiteY3" fmla="*/ 765110 h 1045028"/>
                <a:gd name="connsiteX4" fmla="*/ 0 w 899464"/>
                <a:gd name="connsiteY4" fmla="*/ 1045028 h 1045028"/>
                <a:gd name="connsiteX0" fmla="*/ 130629 w 898185"/>
                <a:gd name="connsiteY0" fmla="*/ 0 h 1045028"/>
                <a:gd name="connsiteX1" fmla="*/ 261257 w 898185"/>
                <a:gd name="connsiteY1" fmla="*/ 93306 h 1045028"/>
                <a:gd name="connsiteX2" fmla="*/ 895739 w 898185"/>
                <a:gd name="connsiteY2" fmla="*/ 765110 h 1045028"/>
                <a:gd name="connsiteX3" fmla="*/ 0 w 898185"/>
                <a:gd name="connsiteY3" fmla="*/ 1045028 h 1045028"/>
                <a:gd name="connsiteX0" fmla="*/ 130629 w 896291"/>
                <a:gd name="connsiteY0" fmla="*/ 0 h 1045028"/>
                <a:gd name="connsiteX1" fmla="*/ 895739 w 896291"/>
                <a:gd name="connsiteY1" fmla="*/ 765110 h 1045028"/>
                <a:gd name="connsiteX2" fmla="*/ 0 w 896291"/>
                <a:gd name="connsiteY2" fmla="*/ 1045028 h 1045028"/>
                <a:gd name="connsiteX0" fmla="*/ 130629 w 896821"/>
                <a:gd name="connsiteY0" fmla="*/ 0 h 1045028"/>
                <a:gd name="connsiteX1" fmla="*/ 895739 w 896821"/>
                <a:gd name="connsiteY1" fmla="*/ 765110 h 1045028"/>
                <a:gd name="connsiteX2" fmla="*/ 0 w 896821"/>
                <a:gd name="connsiteY2" fmla="*/ 1045028 h 1045028"/>
                <a:gd name="connsiteX0" fmla="*/ 130629 w 895739"/>
                <a:gd name="connsiteY0" fmla="*/ 0 h 1045028"/>
                <a:gd name="connsiteX1" fmla="*/ 895739 w 895739"/>
                <a:gd name="connsiteY1" fmla="*/ 765110 h 1045028"/>
                <a:gd name="connsiteX2" fmla="*/ 0 w 895739"/>
                <a:gd name="connsiteY2" fmla="*/ 1045028 h 1045028"/>
                <a:gd name="connsiteX0" fmla="*/ 130629 w 895739"/>
                <a:gd name="connsiteY0" fmla="*/ 0 h 1045028"/>
                <a:gd name="connsiteX1" fmla="*/ 895739 w 895739"/>
                <a:gd name="connsiteY1" fmla="*/ 765110 h 1045028"/>
                <a:gd name="connsiteX2" fmla="*/ 0 w 895739"/>
                <a:gd name="connsiteY2" fmla="*/ 1045028 h 1045028"/>
                <a:gd name="connsiteX0" fmla="*/ 130629 w 895739"/>
                <a:gd name="connsiteY0" fmla="*/ 0 h 1045028"/>
                <a:gd name="connsiteX1" fmla="*/ 895739 w 895739"/>
                <a:gd name="connsiteY1" fmla="*/ 765110 h 1045028"/>
                <a:gd name="connsiteX2" fmla="*/ 0 w 895739"/>
                <a:gd name="connsiteY2" fmla="*/ 1045028 h 1045028"/>
                <a:gd name="connsiteX0" fmla="*/ 130629 w 895739"/>
                <a:gd name="connsiteY0" fmla="*/ 0 h 1045028"/>
                <a:gd name="connsiteX1" fmla="*/ 895739 w 895739"/>
                <a:gd name="connsiteY1" fmla="*/ 765110 h 1045028"/>
                <a:gd name="connsiteX2" fmla="*/ 0 w 895739"/>
                <a:gd name="connsiteY2" fmla="*/ 1045028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739" h="1045028">
                  <a:moveTo>
                    <a:pt x="130629" y="0"/>
                  </a:moveTo>
                  <a:cubicBezTo>
                    <a:pt x="904389" y="771379"/>
                    <a:pt x="526985" y="390914"/>
                    <a:pt x="895739" y="765110"/>
                  </a:cubicBezTo>
                  <a:lnTo>
                    <a:pt x="0" y="1045028"/>
                  </a:lnTo>
                </a:path>
              </a:pathLst>
            </a:custGeom>
            <a:noFill/>
            <a:ln w="31750">
              <a:solidFill>
                <a:srgbClr val="050403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080" name="Прямая со стрелкой 1079"/>
            <p:cNvCxnSpPr>
              <a:stCxn id="1038" idx="0"/>
            </p:cNvCxnSpPr>
            <p:nvPr/>
          </p:nvCxnSpPr>
          <p:spPr>
            <a:xfrm flipV="1">
              <a:off x="1477628" y="4814505"/>
              <a:ext cx="0" cy="739739"/>
            </a:xfrm>
            <a:prstGeom prst="straightConnector1">
              <a:avLst/>
            </a:prstGeom>
            <a:ln w="31750">
              <a:solidFill>
                <a:srgbClr val="050403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Скругленный прямоугольник 2"/>
          <p:cNvSpPr/>
          <p:nvPr/>
        </p:nvSpPr>
        <p:spPr>
          <a:xfrm>
            <a:off x="283750" y="2275963"/>
            <a:ext cx="8640000" cy="2281476"/>
          </a:xfrm>
          <a:prstGeom prst="roundRect">
            <a:avLst/>
          </a:prstGeom>
          <a:blipFill>
            <a:blip r:embed="rId20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По схеме в учебнике (с. 245) перечисли, на чём основывалась власть римских императоров.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НАСЛЕДНИКИ АВГУСТА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48578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Почему считается, что многие императоры I века (по должности  «первые граждане») нанесли удар в самое сердце римских представлений о долге гражданина?</a:t>
            </a:r>
          </a:p>
        </p:txBody>
      </p:sp>
      <p:graphicFrame>
        <p:nvGraphicFramePr>
          <p:cNvPr id="28697" name="Group 25"/>
          <p:cNvGraphicFramePr>
            <a:graphicFrameLocks noGrp="1"/>
          </p:cNvGraphicFramePr>
          <p:nvPr/>
        </p:nvGraphicFramePr>
        <p:xfrm>
          <a:off x="252413" y="3716338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4568</TotalTime>
  <Words>895</Words>
  <Application>Microsoft Office PowerPoint</Application>
  <PresentationFormat>Экран (4:3)</PresentationFormat>
  <Paragraphs>150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ПЕРВЫЕ РИМСКИЕ ИМПЕРАТОРЫ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БОЖЕСТВЕННЫЙ ИМПЕРАТОР</vt:lpstr>
      <vt:lpstr>БОЖЕСТВЕННЫЙ ИМПЕРАТОР</vt:lpstr>
      <vt:lpstr>НАСЛЕДНИКИ АВГУСТА</vt:lpstr>
      <vt:lpstr>НАСЛЕДНИКИ АВГУСТА</vt:lpstr>
      <vt:lpstr>НАСЛЕДНИКИ АВГУСТА</vt:lpstr>
      <vt:lpstr>ОТКРЫВАЕМ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РИМСКИЕ ИМПЕРАТОРЫ</dc:title>
  <dc:creator>Telli</dc:creator>
  <cp:lastModifiedBy>Светлана</cp:lastModifiedBy>
  <cp:revision>265</cp:revision>
  <dcterms:created xsi:type="dcterms:W3CDTF">2012-04-06T18:00:09Z</dcterms:created>
  <dcterms:modified xsi:type="dcterms:W3CDTF">2013-03-03T13:36:02Z</dcterms:modified>
</cp:coreProperties>
</file>