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8" r:id="rId3"/>
    <p:sldId id="269" r:id="rId4"/>
    <p:sldId id="270" r:id="rId5"/>
    <p:sldId id="271" r:id="rId6"/>
    <p:sldId id="273" r:id="rId7"/>
    <p:sldId id="272" r:id="rId8"/>
    <p:sldId id="274" r:id="rId9"/>
    <p:sldId id="275" r:id="rId10"/>
    <p:sldId id="276" r:id="rId11"/>
    <p:sldId id="277" r:id="rId12"/>
    <p:sldId id="278" r:id="rId13"/>
    <p:sldId id="26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F4D10"/>
    <a:srgbClr val="800000"/>
    <a:srgbClr val="008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5" autoAdjust="0"/>
    <p:restoredTop sz="96450" autoAdjust="0"/>
  </p:normalViewPr>
  <p:slideViewPr>
    <p:cSldViewPr>
      <p:cViewPr varScale="1">
        <p:scale>
          <a:sx n="70" d="100"/>
          <a:sy n="70" d="100"/>
        </p:scale>
        <p:origin x="-750" y="-96"/>
      </p:cViewPr>
      <p:guideLst>
        <p:guide orient="horz" pos="366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0B13899-6EFF-4CDB-8A15-FAF878A98E58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E004048-005F-4730-B7B8-382B3663E2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CC986-5FA5-4D9F-9091-E5A28037C639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3DA4E-0CA3-4976-9085-CA6F2A4EC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97E60-26E9-4645-B452-1B1B47BCD64D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05DC3-A339-4DEA-801F-13ED0C9C29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7ED16-0EAF-4EDC-8830-23A42060D132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151FB-34A6-40CB-B2A4-D839C35537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1828B-13AD-4849-8AE0-BAFE85CAE97D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63728-69FB-459B-86E8-5D6E25609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079B3-5520-45A5-A699-115C71B41791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73671-82C7-446A-9EE6-E2BB8B6B44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2A31C-4889-4E1B-AC53-31D2310AEDD2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DFAD7-B079-43A5-A9CE-81D04AE067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161BC-3DBC-424F-BA49-DE3B854DE4C0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19E90-EA8A-4EF7-8E07-9EEB40B5E0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F0927-FC3E-4D64-845C-8B46D70F9C88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D60AB-668C-4E04-B19D-404CE6A7DE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D5D45-A365-4CC3-81B0-1C29892A34BE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A9653-7EAB-4BD6-8CDA-5F6B403DA1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AD091-9874-429D-B07F-5B03B4F5E424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CEC3F-6262-4EBA-901C-754CC3538B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19B71-5E7C-4CE0-A0EB-7B5BA5B7FAB1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0D2A3-6C89-42C5-A226-7A95F95613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094277-4182-4E81-A5EB-C451FE625AB8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E2B387E-BBD9-457D-A734-34E1AD54D5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10064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5.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4</a:t>
            </a:r>
            <a:r>
              <a:rPr lang="ru-RU" sz="3000" b="1">
                <a:solidFill>
                  <a:srgbClr val="151515"/>
                </a:solidFill>
              </a:rPr>
              <a:t>.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 Увеличение и уменьшение числа</a:t>
            </a:r>
            <a:endParaRPr lang="en-US" sz="30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на данное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количество процентов</a:t>
            </a:r>
          </a:p>
        </p:txBody>
      </p: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-26988"/>
            <a:ext cx="3132138" cy="900113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1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0" y="2781300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V</a:t>
            </a:r>
            <a:r>
              <a:rPr lang="ru-RU" sz="3000" b="1">
                <a:solidFill>
                  <a:srgbClr val="151515"/>
                </a:solidFill>
              </a:rPr>
              <a:t>.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ПРОЦЕНТЫ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Увеличение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и уменьшение числа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на данное</a:t>
            </a:r>
            <a:endParaRPr lang="en-US" sz="14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количество процентов</a:t>
            </a:r>
          </a:p>
        </p:txBody>
      </p:sp>
      <p:sp>
        <p:nvSpPr>
          <p:cNvPr id="23555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Пример 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</a:rPr>
              <a:t>2</a:t>
            </a:r>
            <a:endParaRPr lang="ru-RU" sz="2500" b="1">
              <a:solidFill>
                <a:srgbClr val="151515"/>
              </a:solidFill>
              <a:latin typeface="Verdana" pitchFamily="34" charset="0"/>
            </a:endParaRPr>
          </a:p>
        </p:txBody>
      </p:sp>
      <p:sp>
        <p:nvSpPr>
          <p:cNvPr id="23556" name="TextBox 19"/>
          <p:cNvSpPr txBox="1">
            <a:spLocks noChangeArrowheads="1"/>
          </p:cNvSpPr>
          <p:nvPr/>
        </p:nvSpPr>
        <p:spPr bwMode="auto">
          <a:xfrm>
            <a:off x="250825" y="1268413"/>
            <a:ext cx="8642350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</a:rPr>
              <a:t>Зарплата была повышена на 10%,</a:t>
            </a:r>
            <a:endParaRPr lang="en-US" sz="2200" b="1">
              <a:latin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</a:rPr>
              <a:t>а затем ещё на</a:t>
            </a:r>
            <a:r>
              <a:rPr lang="en-US" sz="2200" b="1">
                <a:latin typeface="Verdana" pitchFamily="34" charset="0"/>
              </a:rPr>
              <a:t> </a:t>
            </a:r>
            <a:r>
              <a:rPr lang="ru-RU" sz="2200" b="1">
                <a:latin typeface="Verdana" pitchFamily="34" charset="0"/>
              </a:rPr>
              <a:t>20%.</a:t>
            </a:r>
            <a:r>
              <a:rPr lang="en-US" sz="2200" b="1">
                <a:latin typeface="Verdana" pitchFamily="34" charset="0"/>
              </a:rPr>
              <a:t> </a:t>
            </a:r>
            <a:r>
              <a:rPr lang="ru-RU" sz="2200" b="1">
                <a:latin typeface="Verdana" pitchFamily="34" charset="0"/>
              </a:rPr>
              <a:t>На сколько процентов повысилась первоначальная зарплата?</a:t>
            </a:r>
          </a:p>
        </p:txBody>
      </p:sp>
      <p:sp>
        <p:nvSpPr>
          <p:cNvPr id="23557" name="TextBox 8"/>
          <p:cNvSpPr txBox="1">
            <a:spLocks noChangeArrowheads="1"/>
          </p:cNvSpPr>
          <p:nvPr/>
        </p:nvSpPr>
        <p:spPr bwMode="auto">
          <a:xfrm>
            <a:off x="250825" y="2438400"/>
            <a:ext cx="8642350" cy="4778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</a:rPr>
              <a:t>Решение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2979738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Пусть первоначальная зарплата была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х</a:t>
            </a:r>
            <a:r>
              <a:rPr lang="ru-RU" sz="2500" b="1">
                <a:latin typeface="Verdana" pitchFamily="34" charset="0"/>
              </a:rPr>
              <a:t> </a:t>
            </a:r>
            <a:r>
              <a:rPr lang="ru-RU" sz="2500">
                <a:latin typeface="Verdana" pitchFamily="34" charset="0"/>
              </a:rPr>
              <a:t>р.</a:t>
            </a:r>
          </a:p>
        </p:txBody>
      </p:sp>
      <p:sp>
        <p:nvSpPr>
          <p:cNvPr id="12" name="TextBox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3519010"/>
            <a:ext cx="8640960" cy="1099404"/>
          </a:xfrm>
          <a:prstGeom prst="rect">
            <a:avLst/>
          </a:prstGeom>
          <a:blipFill rotWithShape="1">
            <a:blip r:embed="rId3"/>
            <a:stretch>
              <a:fillRect l="-917" r="-917" b="-12155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13" name="TextBox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4668717"/>
            <a:ext cx="8640960" cy="1010533"/>
          </a:xfrm>
          <a:prstGeom prst="rect">
            <a:avLst/>
          </a:prstGeom>
          <a:blipFill rotWithShape="1">
            <a:blip r:embed="rId4"/>
            <a:stretch>
              <a:fillRect b="-13253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5724525"/>
            <a:ext cx="8642350" cy="8620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Таким образом, после двух увеличений зарплата умножилась на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</a:rPr>
              <a:t>1,32</a:t>
            </a:r>
            <a:r>
              <a:rPr lang="ru-RU" sz="2500">
                <a:latin typeface="Verdana" pitchFamily="34" charset="0"/>
              </a:rPr>
              <a:t>, т.</a:t>
            </a:r>
            <a:r>
              <a:rPr lang="en-US" sz="2500">
                <a:latin typeface="Verdana" pitchFamily="34" charset="0"/>
              </a:rPr>
              <a:t> </a:t>
            </a:r>
            <a:r>
              <a:rPr lang="ru-RU" sz="2500">
                <a:latin typeface="Verdana" pitchFamily="34" charset="0"/>
              </a:rPr>
              <a:t>е. повысилась на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32%</a:t>
            </a:r>
            <a:r>
              <a:rPr lang="ru-RU" sz="2500"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Увеличение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и уменьшение числа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на данное</a:t>
            </a:r>
            <a:endParaRPr lang="en-US" sz="14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количество процентов</a:t>
            </a:r>
          </a:p>
        </p:txBody>
      </p:sp>
      <p:sp>
        <p:nvSpPr>
          <p:cNvPr id="24579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Пример 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</a:rPr>
              <a:t>3</a:t>
            </a:r>
            <a:endParaRPr lang="ru-RU" sz="2500" b="1">
              <a:solidFill>
                <a:srgbClr val="151515"/>
              </a:solidFill>
              <a:latin typeface="Verdana" pitchFamily="34" charset="0"/>
            </a:endParaRPr>
          </a:p>
        </p:txBody>
      </p:sp>
      <p:sp>
        <p:nvSpPr>
          <p:cNvPr id="24580" name="TextBox 19"/>
          <p:cNvSpPr txBox="1">
            <a:spLocks noChangeArrowheads="1"/>
          </p:cNvSpPr>
          <p:nvPr/>
        </p:nvSpPr>
        <p:spPr bwMode="auto">
          <a:xfrm>
            <a:off x="250825" y="1268413"/>
            <a:ext cx="8642350" cy="1446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</a:rPr>
              <a:t>После увеличения длины и ширины прямоугольника</a:t>
            </a:r>
            <a:r>
              <a:rPr lang="en-US" sz="2200" b="1">
                <a:latin typeface="Verdana" pitchFamily="34" charset="0"/>
              </a:rPr>
              <a:t> </a:t>
            </a:r>
            <a:r>
              <a:rPr lang="ru-RU" sz="2200" b="1">
                <a:latin typeface="Verdana" pitchFamily="34" charset="0"/>
              </a:rPr>
              <a:t>его площадь увеличилась на</a:t>
            </a:r>
            <a:r>
              <a:rPr lang="en-US" sz="2200" b="1">
                <a:latin typeface="Verdana" pitchFamily="34" charset="0"/>
              </a:rPr>
              <a:t> </a:t>
            </a:r>
            <a:r>
              <a:rPr lang="ru-RU" sz="2200" b="1">
                <a:latin typeface="Verdana" pitchFamily="34" charset="0"/>
              </a:rPr>
              <a:t>65%. На сколько процентов была</a:t>
            </a:r>
            <a:r>
              <a:rPr lang="en-US" sz="2200" b="1">
                <a:latin typeface="Verdana" pitchFamily="34" charset="0"/>
              </a:rPr>
              <a:t> </a:t>
            </a:r>
            <a:r>
              <a:rPr lang="ru-RU" sz="2200" b="1">
                <a:latin typeface="Verdana" pitchFamily="34" charset="0"/>
              </a:rPr>
              <a:t>увеличена длина, если ширина была увеличена на 10%?</a:t>
            </a:r>
          </a:p>
        </p:txBody>
      </p:sp>
      <p:sp>
        <p:nvSpPr>
          <p:cNvPr id="24581" name="TextBox 8"/>
          <p:cNvSpPr txBox="1">
            <a:spLocks noChangeArrowheads="1"/>
          </p:cNvSpPr>
          <p:nvPr/>
        </p:nvSpPr>
        <p:spPr bwMode="auto">
          <a:xfrm>
            <a:off x="250825" y="279876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</a:rPr>
              <a:t>Решение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33385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Предположим, что длина была увеличена на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х</a:t>
            </a:r>
            <a:r>
              <a:rPr lang="en-US" sz="2500" b="1">
                <a:latin typeface="Verdana" pitchFamily="34" charset="0"/>
              </a:rPr>
              <a:t>%</a:t>
            </a:r>
            <a:r>
              <a:rPr lang="ru-RU" sz="2500">
                <a:latin typeface="Verdana" pitchFamily="34" charset="0"/>
              </a:rPr>
              <a:t>.</a:t>
            </a:r>
          </a:p>
        </p:txBody>
      </p:sp>
      <p:sp>
        <p:nvSpPr>
          <p:cNvPr id="12" name="TextBox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3859766"/>
            <a:ext cx="8640960" cy="1759521"/>
          </a:xfrm>
          <a:prstGeom prst="rect">
            <a:avLst/>
          </a:prstGeom>
          <a:blipFill rotWithShape="1">
            <a:blip r:embed="rId3"/>
            <a:stretch>
              <a:fillRect b="-1730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15" name="TextBox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5679250"/>
            <a:ext cx="8640960" cy="1105752"/>
          </a:xfrm>
          <a:prstGeom prst="rect">
            <a:avLst/>
          </a:prstGeom>
          <a:blipFill rotWithShape="1">
            <a:blip r:embed="rId4"/>
            <a:stretch>
              <a:fillRect l="-1058" t="-3867" r="-2257" b="-2210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Увеличение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и уменьшение числа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на данное</a:t>
            </a:r>
            <a:endParaRPr lang="en-US" sz="14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количество процентов</a:t>
            </a:r>
          </a:p>
        </p:txBody>
      </p:sp>
      <p:sp>
        <p:nvSpPr>
          <p:cNvPr id="25603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Пример 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</a:rPr>
              <a:t>3</a:t>
            </a:r>
            <a:endParaRPr lang="ru-RU" sz="2500" b="1">
              <a:solidFill>
                <a:srgbClr val="151515"/>
              </a:solidFill>
              <a:latin typeface="Verdana" pitchFamily="34" charset="0"/>
            </a:endParaRPr>
          </a:p>
        </p:txBody>
      </p:sp>
      <p:sp>
        <p:nvSpPr>
          <p:cNvPr id="25604" name="TextBox 19"/>
          <p:cNvSpPr txBox="1">
            <a:spLocks noChangeArrowheads="1"/>
          </p:cNvSpPr>
          <p:nvPr/>
        </p:nvSpPr>
        <p:spPr bwMode="auto">
          <a:xfrm>
            <a:off x="250825" y="1268413"/>
            <a:ext cx="8642350" cy="1446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</a:rPr>
              <a:t>После увеличения длины и ширины прямоугольника</a:t>
            </a:r>
            <a:r>
              <a:rPr lang="en-US" sz="2200" b="1">
                <a:latin typeface="Verdana" pitchFamily="34" charset="0"/>
              </a:rPr>
              <a:t> </a:t>
            </a:r>
            <a:r>
              <a:rPr lang="ru-RU" sz="2200" b="1">
                <a:latin typeface="Verdana" pitchFamily="34" charset="0"/>
              </a:rPr>
              <a:t>его площадь увеличилась на</a:t>
            </a:r>
            <a:r>
              <a:rPr lang="en-US" sz="2200" b="1">
                <a:latin typeface="Verdana" pitchFamily="34" charset="0"/>
              </a:rPr>
              <a:t> </a:t>
            </a:r>
            <a:r>
              <a:rPr lang="ru-RU" sz="2200" b="1">
                <a:latin typeface="Verdana" pitchFamily="34" charset="0"/>
              </a:rPr>
              <a:t>65%. На сколько процентов была</a:t>
            </a:r>
            <a:r>
              <a:rPr lang="en-US" sz="2200" b="1">
                <a:latin typeface="Verdana" pitchFamily="34" charset="0"/>
              </a:rPr>
              <a:t> </a:t>
            </a:r>
            <a:r>
              <a:rPr lang="ru-RU" sz="2200" b="1">
                <a:latin typeface="Verdana" pitchFamily="34" charset="0"/>
              </a:rPr>
              <a:t>увеличена длина, если ширина была увеличена на 10%?</a:t>
            </a:r>
          </a:p>
        </p:txBody>
      </p:sp>
      <p:sp>
        <p:nvSpPr>
          <p:cNvPr id="25605" name="TextBox 8"/>
          <p:cNvSpPr txBox="1">
            <a:spLocks noChangeArrowheads="1"/>
          </p:cNvSpPr>
          <p:nvPr/>
        </p:nvSpPr>
        <p:spPr bwMode="auto">
          <a:xfrm>
            <a:off x="250825" y="2798763"/>
            <a:ext cx="8642350" cy="473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</a:rPr>
              <a:t>Решение (продолжение)</a:t>
            </a:r>
          </a:p>
        </p:txBody>
      </p:sp>
      <p:sp>
        <p:nvSpPr>
          <p:cNvPr id="11" name="TextBox 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3338990"/>
            <a:ext cx="8640960" cy="3352906"/>
          </a:xfrm>
          <a:prstGeom prst="rect">
            <a:avLst/>
          </a:prstGeom>
          <a:blipFill rotWithShape="1">
            <a:blip r:embed="rId3"/>
            <a:stretch>
              <a:fillRect t="-1273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6626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27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</a:rPr>
              <a:t>Выполните следующие задания:</a:t>
            </a:r>
            <a:endParaRPr lang="en-US" sz="2200" b="1"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Свойства делимости</a:t>
            </a:r>
          </a:p>
        </p:txBody>
      </p:sp>
      <p:pic>
        <p:nvPicPr>
          <p:cNvPr id="26628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6630" name="TextBox 14"/>
          <p:cNvSpPr txBox="1">
            <a:spLocks noChangeArrowheads="1"/>
          </p:cNvSpPr>
          <p:nvPr/>
        </p:nvSpPr>
        <p:spPr bwMode="auto">
          <a:xfrm>
            <a:off x="250825" y="1773238"/>
            <a:ext cx="8640763" cy="16002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Увеличьте и уменьшите:</a:t>
            </a:r>
            <a:endParaRPr lang="en-US" sz="2200">
              <a:latin typeface="Verdana" pitchFamily="34" charset="0"/>
            </a:endParaRPr>
          </a:p>
          <a:p>
            <a:endParaRPr lang="en-US" sz="1000">
              <a:latin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</a:rPr>
              <a:t>число </a:t>
            </a:r>
            <a:r>
              <a:rPr lang="ru-RU" sz="2200" b="1">
                <a:latin typeface="Verdana" pitchFamily="34" charset="0"/>
              </a:rPr>
              <a:t>95</a:t>
            </a:r>
            <a:r>
              <a:rPr lang="en-US" sz="2200">
                <a:latin typeface="Verdana" pitchFamily="34" charset="0"/>
              </a:rPr>
              <a:t> </a:t>
            </a:r>
            <a:r>
              <a:rPr lang="ru-RU" sz="2200">
                <a:latin typeface="Verdana" pitchFamily="34" charset="0"/>
              </a:rPr>
              <a:t>на </a:t>
            </a:r>
            <a:r>
              <a:rPr lang="ru-RU" sz="2200" b="1">
                <a:latin typeface="Verdana" pitchFamily="34" charset="0"/>
              </a:rPr>
              <a:t>20</a:t>
            </a:r>
            <a:r>
              <a:rPr lang="en-US" sz="2200" b="1">
                <a:latin typeface="Verdana" pitchFamily="34" charset="0"/>
              </a:rPr>
              <a:t>%</a:t>
            </a:r>
            <a:r>
              <a:rPr lang="en-US" sz="2200">
                <a:latin typeface="Verdana" pitchFamily="34" charset="0"/>
              </a:rPr>
              <a:t>;</a:t>
            </a:r>
          </a:p>
          <a:p>
            <a:pPr algn="ctr"/>
            <a:r>
              <a:rPr lang="ru-RU" sz="2200">
                <a:latin typeface="Verdana" pitchFamily="34" charset="0"/>
              </a:rPr>
              <a:t>число </a:t>
            </a:r>
            <a:r>
              <a:rPr lang="ru-RU" sz="2200" b="1">
                <a:latin typeface="Verdana" pitchFamily="34" charset="0"/>
              </a:rPr>
              <a:t>220</a:t>
            </a:r>
            <a:r>
              <a:rPr lang="en-US" sz="2200">
                <a:latin typeface="Verdana" pitchFamily="34" charset="0"/>
              </a:rPr>
              <a:t> </a:t>
            </a:r>
            <a:r>
              <a:rPr lang="ru-RU" sz="2200">
                <a:latin typeface="Verdana" pitchFamily="34" charset="0"/>
              </a:rPr>
              <a:t>от числа </a:t>
            </a:r>
            <a:r>
              <a:rPr lang="ru-RU" sz="2200" b="1">
                <a:latin typeface="Verdana" pitchFamily="34" charset="0"/>
              </a:rPr>
              <a:t>95%</a:t>
            </a:r>
            <a:r>
              <a:rPr lang="en-US" sz="2200">
                <a:latin typeface="Verdana" pitchFamily="34" charset="0"/>
              </a:rPr>
              <a:t>;</a:t>
            </a:r>
          </a:p>
          <a:p>
            <a:pPr algn="ctr"/>
            <a:r>
              <a:rPr lang="ru-RU" sz="2200">
                <a:latin typeface="Verdana" pitchFamily="34" charset="0"/>
              </a:rPr>
              <a:t>число </a:t>
            </a:r>
            <a:r>
              <a:rPr lang="ru-RU" sz="2200" b="1">
                <a:latin typeface="Verdana" pitchFamily="34" charset="0"/>
              </a:rPr>
              <a:t>140</a:t>
            </a:r>
            <a:r>
              <a:rPr lang="en-US" sz="2200">
                <a:latin typeface="Verdana" pitchFamily="34" charset="0"/>
              </a:rPr>
              <a:t> </a:t>
            </a:r>
            <a:r>
              <a:rPr lang="ru-RU" sz="2200">
                <a:latin typeface="Verdana" pitchFamily="34" charset="0"/>
              </a:rPr>
              <a:t>от числа </a:t>
            </a:r>
            <a:r>
              <a:rPr lang="ru-RU" sz="2200" b="1">
                <a:latin typeface="Verdana" pitchFamily="34" charset="0"/>
              </a:rPr>
              <a:t>5%</a:t>
            </a:r>
            <a:r>
              <a:rPr lang="ru-RU" sz="2200">
                <a:latin typeface="Verdana" pitchFamily="34" charset="0"/>
              </a:rPr>
              <a:t>.</a:t>
            </a:r>
            <a:endParaRPr lang="en-US" sz="2200">
              <a:latin typeface="Verdana" pitchFamily="34" charset="0"/>
            </a:endParaRPr>
          </a:p>
        </p:txBody>
      </p:sp>
      <p:sp>
        <p:nvSpPr>
          <p:cNvPr id="26631" name="TextBox 14"/>
          <p:cNvSpPr txBox="1">
            <a:spLocks noChangeArrowheads="1"/>
          </p:cNvSpPr>
          <p:nvPr/>
        </p:nvSpPr>
        <p:spPr bwMode="auto">
          <a:xfrm>
            <a:off x="250825" y="3429000"/>
            <a:ext cx="8640763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Зарплату увеличили сначала на 50%, затем уменьшили на 32%. Увеличилась или уменьшилась зарплата? На сколько процентов произошло изменение зарплаты?</a:t>
            </a:r>
            <a:endParaRPr lang="en-US" sz="2200">
              <a:latin typeface="Verdana" pitchFamily="34" charset="0"/>
            </a:endParaRPr>
          </a:p>
        </p:txBody>
      </p:sp>
      <p:sp>
        <p:nvSpPr>
          <p:cNvPr id="26632" name="TextBox 14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Увеличение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и уменьшение числа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на данное</a:t>
            </a:r>
            <a:endParaRPr lang="en-US" sz="14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количество процентов</a:t>
            </a:r>
          </a:p>
        </p:txBody>
      </p:sp>
      <p:sp>
        <p:nvSpPr>
          <p:cNvPr id="26633" name="TextBox 14"/>
          <p:cNvSpPr txBox="1">
            <a:spLocks noChangeArrowheads="1"/>
          </p:cNvSpPr>
          <p:nvPr/>
        </p:nvSpPr>
        <p:spPr bwMode="auto">
          <a:xfrm>
            <a:off x="250825" y="4598988"/>
            <a:ext cx="8640763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Площадь прямоугольника увеличили на 30%, но при этом уменьшили длину на 35%. На сколько процентов при этом увеличилась ширина прямоугольника?</a:t>
            </a:r>
            <a:endParaRPr lang="en-US" sz="22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Увеличение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и уменьшение числа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на данное</a:t>
            </a:r>
            <a:endParaRPr lang="en-US" sz="14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количество процентов</a:t>
            </a:r>
          </a:p>
        </p:txBody>
      </p:sp>
      <p:sp>
        <p:nvSpPr>
          <p:cNvPr id="15363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Как увеличить и</a:t>
            </a:r>
            <a:endParaRPr lang="en-US" sz="25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как уменьшить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число на n%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</a:rPr>
              <a:t>ПРИМЕР ИЗ ЖИЗНИ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3068638"/>
            <a:ext cx="8642350" cy="473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</a:rPr>
              <a:t>КОНКРЕТНЫЕ</a:t>
            </a:r>
            <a:r>
              <a:rPr lang="ru-RU" sz="2500">
                <a:solidFill>
                  <a:srgbClr val="800000"/>
                </a:solidFill>
                <a:latin typeface="Verdana" pitchFamily="34" charset="0"/>
              </a:rPr>
              <a:t> </a:t>
            </a:r>
            <a:r>
              <a:rPr lang="ru-RU" sz="2500" b="1">
                <a:solidFill>
                  <a:srgbClr val="800000"/>
                </a:solidFill>
                <a:latin typeface="Verdana" pitchFamily="34" charset="0"/>
              </a:rPr>
              <a:t>ПРИМЕРЫ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0825" y="3608388"/>
            <a:ext cx="8642350" cy="769937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C00000"/>
                </a:solidFill>
                <a:latin typeface="Verdana" pitchFamily="34" charset="0"/>
              </a:rPr>
              <a:t>Дневная выручка</a:t>
            </a:r>
            <a:r>
              <a:rPr lang="ru-RU" sz="2200">
                <a:latin typeface="Verdana" pitchFamily="34" charset="0"/>
              </a:rPr>
              <a:t> магазина</a:t>
            </a:r>
          </a:p>
          <a:p>
            <a:pPr algn="ctr"/>
            <a:r>
              <a:rPr lang="ru-RU" sz="2200" b="1">
                <a:solidFill>
                  <a:srgbClr val="0000FF"/>
                </a:solidFill>
                <a:latin typeface="Verdana" pitchFamily="34" charset="0"/>
              </a:rPr>
              <a:t>увеличилась</a:t>
            </a:r>
            <a:r>
              <a:rPr lang="ru-RU" sz="2200">
                <a:latin typeface="Verdana" pitchFamily="34" charset="0"/>
              </a:rPr>
              <a:t> </a:t>
            </a:r>
            <a:r>
              <a:rPr lang="ru-RU" sz="2200" b="1">
                <a:solidFill>
                  <a:srgbClr val="E46C0A"/>
                </a:solidFill>
                <a:latin typeface="Verdana" pitchFamily="34" charset="0"/>
              </a:rPr>
              <a:t>на 15%</a:t>
            </a:r>
            <a:r>
              <a:rPr lang="ru-RU" sz="2200">
                <a:latin typeface="Verdana" pitchFamily="34" charset="0"/>
              </a:rPr>
              <a:t>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1778000"/>
            <a:ext cx="8642350" cy="12461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В новостях часто сообщают,</a:t>
            </a:r>
            <a:endParaRPr lang="en-US" sz="2500">
              <a:latin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</a:rPr>
              <a:t>на сколько процентов увеличилась</a:t>
            </a:r>
            <a:endParaRPr lang="en-US" sz="2500">
              <a:latin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</a:rPr>
              <a:t>или уменьшилась какая-то величина.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0825" y="4419600"/>
            <a:ext cx="8642350" cy="76835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C00000"/>
                </a:solidFill>
                <a:latin typeface="Verdana" pitchFamily="34" charset="0"/>
              </a:rPr>
              <a:t>Производство товара за месяц</a:t>
            </a:r>
            <a:endParaRPr lang="ru-RU" sz="2200">
              <a:latin typeface="Verdana" pitchFamily="34" charset="0"/>
            </a:endParaRPr>
          </a:p>
          <a:p>
            <a:pPr algn="ctr"/>
            <a:r>
              <a:rPr lang="ru-RU" sz="2200" b="1">
                <a:solidFill>
                  <a:srgbClr val="0000FF"/>
                </a:solidFill>
                <a:latin typeface="Verdana" pitchFamily="34" charset="0"/>
              </a:rPr>
              <a:t>увеличилось</a:t>
            </a:r>
            <a:r>
              <a:rPr lang="ru-RU" sz="220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ru-RU" sz="2200" b="1">
                <a:solidFill>
                  <a:srgbClr val="E46C0A"/>
                </a:solidFill>
                <a:latin typeface="Verdana" pitchFamily="34" charset="0"/>
              </a:rPr>
              <a:t>на 10%</a:t>
            </a:r>
            <a:r>
              <a:rPr lang="ru-RU" sz="2200">
                <a:latin typeface="Verdana" pitchFamily="34" charset="0"/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0825" y="5229225"/>
            <a:ext cx="8642350" cy="769938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C00000"/>
                </a:solidFill>
                <a:latin typeface="Verdana" pitchFamily="34" charset="0"/>
              </a:rPr>
              <a:t>Потребление электроэнергии</a:t>
            </a:r>
          </a:p>
          <a:p>
            <a:pPr algn="ctr"/>
            <a:r>
              <a:rPr lang="ru-RU" sz="2200" b="1">
                <a:solidFill>
                  <a:srgbClr val="0000FF"/>
                </a:solidFill>
                <a:latin typeface="Verdana" pitchFamily="34" charset="0"/>
              </a:rPr>
              <a:t>уменьшилось</a:t>
            </a:r>
            <a:r>
              <a:rPr lang="ru-RU" sz="2200">
                <a:latin typeface="Verdana" pitchFamily="34" charset="0"/>
              </a:rPr>
              <a:t> </a:t>
            </a:r>
            <a:r>
              <a:rPr lang="ru-RU" sz="2200" b="1">
                <a:solidFill>
                  <a:srgbClr val="E46C0A"/>
                </a:solidFill>
                <a:latin typeface="Verdana" pitchFamily="34" charset="0"/>
              </a:rPr>
              <a:t>на 3%</a:t>
            </a:r>
            <a:r>
              <a:rPr lang="ru-RU" sz="2200">
                <a:latin typeface="Verdana" pitchFamily="34" charset="0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0825" y="6038850"/>
            <a:ext cx="8642350" cy="769938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C00000"/>
                </a:solidFill>
                <a:latin typeface="Verdana" pitchFamily="34" charset="0"/>
              </a:rPr>
              <a:t>Население города за год</a:t>
            </a:r>
          </a:p>
          <a:p>
            <a:pPr algn="ctr"/>
            <a:r>
              <a:rPr lang="ru-RU" sz="2200" b="1">
                <a:solidFill>
                  <a:srgbClr val="0000FF"/>
                </a:solidFill>
                <a:latin typeface="Verdana" pitchFamily="34" charset="0"/>
              </a:rPr>
              <a:t>увеличилось</a:t>
            </a:r>
            <a:r>
              <a:rPr lang="ru-RU" sz="2200">
                <a:latin typeface="Verdana" pitchFamily="34" charset="0"/>
              </a:rPr>
              <a:t> </a:t>
            </a:r>
            <a:r>
              <a:rPr lang="ru-RU" sz="2200" b="1">
                <a:solidFill>
                  <a:srgbClr val="E46C0A"/>
                </a:solidFill>
                <a:latin typeface="Verdana" pitchFamily="34" charset="0"/>
              </a:rPr>
              <a:t>на 8%</a:t>
            </a:r>
            <a:r>
              <a:rPr lang="ru-RU" sz="2200"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1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Увеличение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и уменьшение числа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на данное</a:t>
            </a:r>
            <a:endParaRPr lang="en-US" sz="14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количество процентов</a:t>
            </a:r>
          </a:p>
        </p:txBody>
      </p:sp>
      <p:sp>
        <p:nvSpPr>
          <p:cNvPr id="16387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Четвертая и пятая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опорные задачи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</a:rPr>
              <a:t>ЧЕТВЁРТАЯ ОПОРНАЯ ЗАДАЧА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3698875"/>
            <a:ext cx="8642350" cy="4778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</a:rPr>
              <a:t>ПЯТАЯ ОПОРНАЯ ЗАДАЧА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1808163"/>
            <a:ext cx="8642350" cy="17081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latin typeface="Verdana" pitchFamily="34" charset="0"/>
              </a:rPr>
              <a:t>Увеличить</a:t>
            </a:r>
            <a:endParaRPr lang="ru-RU" sz="3500">
              <a:latin typeface="Verdana" pitchFamily="34" charset="0"/>
            </a:endParaRPr>
          </a:p>
          <a:p>
            <a:pPr algn="ctr"/>
            <a:r>
              <a:rPr lang="ru-RU" sz="3500">
                <a:latin typeface="Verdana" pitchFamily="34" charset="0"/>
              </a:rPr>
              <a:t>данное число</a:t>
            </a:r>
          </a:p>
          <a:p>
            <a:pPr algn="ctr"/>
            <a:r>
              <a:rPr lang="ru-RU" sz="3500">
                <a:latin typeface="Verdana" pitchFamily="34" charset="0"/>
              </a:rPr>
              <a:t>на n%.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50825" y="4238625"/>
            <a:ext cx="8642350" cy="17081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latin typeface="Verdana" pitchFamily="34" charset="0"/>
              </a:rPr>
              <a:t>Уменьшить</a:t>
            </a:r>
            <a:endParaRPr lang="ru-RU" sz="3500">
              <a:latin typeface="Verdana" pitchFamily="34" charset="0"/>
            </a:endParaRPr>
          </a:p>
          <a:p>
            <a:pPr algn="ctr"/>
            <a:r>
              <a:rPr lang="ru-RU" sz="3500">
                <a:latin typeface="Verdana" pitchFamily="34" charset="0"/>
              </a:rPr>
              <a:t>данное число</a:t>
            </a:r>
          </a:p>
          <a:p>
            <a:pPr algn="ctr"/>
            <a:r>
              <a:rPr lang="ru-RU" sz="3500">
                <a:latin typeface="Verdana" pitchFamily="34" charset="0"/>
              </a:rPr>
              <a:t>на n%.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1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Увеличение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и уменьшение числа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на данное</a:t>
            </a:r>
            <a:endParaRPr lang="en-US" sz="14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количество процентов</a:t>
            </a:r>
          </a:p>
        </p:txBody>
      </p:sp>
      <p:sp>
        <p:nvSpPr>
          <p:cNvPr id="17411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Четвертая и пятая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опорные задачи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3114675"/>
            <a:ext cx="8642350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</a:rPr>
              <a:t>Решение каждой из этих опорных задач</a:t>
            </a:r>
          </a:p>
          <a:p>
            <a:pPr algn="ctr"/>
            <a:r>
              <a:rPr lang="ru-RU" sz="2200">
                <a:latin typeface="Verdana" pitchFamily="34" charset="0"/>
              </a:rPr>
              <a:t>можно получить </a:t>
            </a:r>
            <a:r>
              <a:rPr lang="ru-RU" sz="2200" b="1">
                <a:latin typeface="Verdana" pitchFamily="34" charset="0"/>
              </a:rPr>
              <a:t>за два шага</a:t>
            </a:r>
            <a:r>
              <a:rPr lang="ru-RU" sz="2200">
                <a:latin typeface="Verdana" pitchFamily="34" charset="0"/>
              </a:rPr>
              <a:t>,</a:t>
            </a:r>
          </a:p>
          <a:p>
            <a:pPr algn="ctr"/>
            <a:r>
              <a:rPr lang="ru-RU" sz="2200">
                <a:latin typeface="Verdana" pitchFamily="34" charset="0"/>
              </a:rPr>
              <a:t>используя первую опорную задачу.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4259263"/>
            <a:ext cx="8642350" cy="10144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</a:rPr>
              <a:t>Первый шаг:</a:t>
            </a:r>
            <a:endParaRPr lang="ru-RU" sz="3000">
              <a:latin typeface="Verdana" pitchFamily="34" charset="0"/>
            </a:endParaRPr>
          </a:p>
          <a:p>
            <a:pPr algn="ctr"/>
            <a:r>
              <a:rPr lang="ru-RU" sz="3000">
                <a:latin typeface="Verdana" pitchFamily="34" charset="0"/>
              </a:rPr>
              <a:t>Найти 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</a:rPr>
              <a:t>n</a:t>
            </a:r>
            <a:r>
              <a:rPr lang="ru-RU" sz="3000">
                <a:latin typeface="Verdana" pitchFamily="34" charset="0"/>
              </a:rPr>
              <a:t> процентов от данного числа.</a:t>
            </a:r>
          </a:p>
        </p:txBody>
      </p:sp>
      <p:sp>
        <p:nvSpPr>
          <p:cNvPr id="17414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4000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800000"/>
                </a:solidFill>
                <a:latin typeface="Verdana" pitchFamily="34" charset="0"/>
              </a:rPr>
              <a:t>ЧЕТВЁРТАЯ ОПОРНАЯ ЗАДАЧА</a:t>
            </a:r>
          </a:p>
        </p:txBody>
      </p:sp>
      <p:sp>
        <p:nvSpPr>
          <p:cNvPr id="17415" name="TextBox 14"/>
          <p:cNvSpPr txBox="1">
            <a:spLocks noChangeArrowheads="1"/>
          </p:cNvSpPr>
          <p:nvPr/>
        </p:nvSpPr>
        <p:spPr bwMode="auto">
          <a:xfrm>
            <a:off x="250825" y="2173288"/>
            <a:ext cx="8642350" cy="4000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800000"/>
                </a:solidFill>
                <a:latin typeface="Verdana" pitchFamily="34" charset="0"/>
              </a:rPr>
              <a:t>ПЯТАЯ ОПОРНАЯ ЗАДАЧА</a:t>
            </a:r>
          </a:p>
        </p:txBody>
      </p:sp>
      <p:sp>
        <p:nvSpPr>
          <p:cNvPr id="17416" name="TextBox 15"/>
          <p:cNvSpPr txBox="1">
            <a:spLocks noChangeArrowheads="1"/>
          </p:cNvSpPr>
          <p:nvPr/>
        </p:nvSpPr>
        <p:spPr bwMode="auto">
          <a:xfrm>
            <a:off x="250825" y="1719263"/>
            <a:ext cx="8642350" cy="4000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Verdana" pitchFamily="34" charset="0"/>
              </a:rPr>
              <a:t>Увеличить</a:t>
            </a:r>
            <a:r>
              <a:rPr lang="ru-RU" sz="2000">
                <a:latin typeface="Verdana" pitchFamily="34" charset="0"/>
              </a:rPr>
              <a:t> данное число на n%.</a:t>
            </a:r>
          </a:p>
        </p:txBody>
      </p:sp>
      <p:sp>
        <p:nvSpPr>
          <p:cNvPr id="17417" name="TextBox 16"/>
          <p:cNvSpPr txBox="1">
            <a:spLocks noChangeArrowheads="1"/>
          </p:cNvSpPr>
          <p:nvPr/>
        </p:nvSpPr>
        <p:spPr bwMode="auto">
          <a:xfrm>
            <a:off x="250825" y="2619375"/>
            <a:ext cx="8642350" cy="4000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Verdana" pitchFamily="34" charset="0"/>
              </a:rPr>
              <a:t>Уменьшить</a:t>
            </a:r>
            <a:r>
              <a:rPr lang="ru-RU" sz="2000">
                <a:latin typeface="Verdana" pitchFamily="34" charset="0"/>
              </a:rPr>
              <a:t> данное число на n%.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50825" y="5327650"/>
            <a:ext cx="8642350" cy="14763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</a:rPr>
              <a:t>Второй шаг:</a:t>
            </a:r>
          </a:p>
          <a:p>
            <a:pPr algn="ctr"/>
            <a:r>
              <a:rPr lang="ru-RU" sz="3000">
                <a:latin typeface="Verdana" pitchFamily="34" charset="0"/>
              </a:rPr>
              <a:t>Прибавить то, что получилось,</a:t>
            </a:r>
          </a:p>
          <a:p>
            <a:pPr algn="ctr"/>
            <a:r>
              <a:rPr lang="ru-RU" sz="3000">
                <a:latin typeface="Verdana" pitchFamily="34" charset="0"/>
              </a:rPr>
              <a:t>к данному числу (или вычесть из него).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Увеличение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и уменьшение числа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на данное</a:t>
            </a:r>
            <a:endParaRPr lang="en-US" sz="14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количество процентов</a:t>
            </a:r>
          </a:p>
        </p:txBody>
      </p:sp>
      <p:sp>
        <p:nvSpPr>
          <p:cNvPr id="18435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Четвертая и пятая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опорные задачи</a:t>
            </a:r>
          </a:p>
        </p:txBody>
      </p:sp>
      <p:sp>
        <p:nvSpPr>
          <p:cNvPr id="18436" name="TextBox 11"/>
          <p:cNvSpPr txBox="1">
            <a:spLocks noChangeArrowheads="1"/>
          </p:cNvSpPr>
          <p:nvPr/>
        </p:nvSpPr>
        <p:spPr bwMode="auto">
          <a:xfrm>
            <a:off x="250825" y="2168525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</a:rPr>
              <a:t>Проделаем эти два шага для четвёртой опорной задачи. </a:t>
            </a:r>
          </a:p>
        </p:txBody>
      </p:sp>
      <p:sp>
        <p:nvSpPr>
          <p:cNvPr id="18437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4000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800000"/>
                </a:solidFill>
                <a:latin typeface="Verdana" pitchFamily="34" charset="0"/>
              </a:rPr>
              <a:t>ЧЕТВЁРТАЯ ОПОРНАЯ ЗАДАЧА</a:t>
            </a:r>
          </a:p>
        </p:txBody>
      </p:sp>
      <p:sp>
        <p:nvSpPr>
          <p:cNvPr id="18438" name="TextBox 15"/>
          <p:cNvSpPr txBox="1">
            <a:spLocks noChangeArrowheads="1"/>
          </p:cNvSpPr>
          <p:nvPr/>
        </p:nvSpPr>
        <p:spPr bwMode="auto">
          <a:xfrm>
            <a:off x="250825" y="1719263"/>
            <a:ext cx="8642350" cy="4000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Verdana" pitchFamily="34" charset="0"/>
              </a:rPr>
              <a:t>Увеличить</a:t>
            </a:r>
            <a:r>
              <a:rPr lang="ru-RU" sz="2000">
                <a:latin typeface="Verdana" pitchFamily="34" charset="0"/>
              </a:rPr>
              <a:t> данное число на n%.</a:t>
            </a:r>
          </a:p>
        </p:txBody>
      </p:sp>
      <p:sp>
        <p:nvSpPr>
          <p:cNvPr id="18" name="TextBox 1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2663915"/>
            <a:ext cx="8640960" cy="1518108"/>
          </a:xfrm>
          <a:prstGeom prst="rect">
            <a:avLst/>
          </a:prstGeom>
          <a:blipFill rotWithShape="1">
            <a:blip r:embed="rId3"/>
            <a:stretch>
              <a:fillRect t="-2811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20" name="TextBox 1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4239090"/>
            <a:ext cx="8640960" cy="2155911"/>
          </a:xfrm>
          <a:prstGeom prst="rect">
            <a:avLst/>
          </a:prstGeom>
          <a:blipFill rotWithShape="1">
            <a:blip r:embed="rId4"/>
            <a:stretch>
              <a:fillRect t="-1977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Увеличение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и уменьшение числа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на данное</a:t>
            </a:r>
            <a:endParaRPr lang="en-US" sz="14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количество процентов</a:t>
            </a:r>
          </a:p>
        </p:txBody>
      </p:sp>
      <p:sp>
        <p:nvSpPr>
          <p:cNvPr id="19459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Правило решения четвертой опорной задачи</a:t>
            </a:r>
          </a:p>
        </p:txBody>
      </p:sp>
      <p:sp>
        <p:nvSpPr>
          <p:cNvPr id="19460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6318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800000"/>
                </a:solidFill>
                <a:latin typeface="Verdana" pitchFamily="34" charset="0"/>
              </a:rPr>
              <a:t>ПРАВИЛО</a:t>
            </a:r>
          </a:p>
        </p:txBody>
      </p:sp>
      <p:sp>
        <p:nvSpPr>
          <p:cNvPr id="20" name="TextBox 1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1993169"/>
            <a:ext cx="8640960" cy="3759812"/>
          </a:xfrm>
          <a:prstGeom prst="rect">
            <a:avLst/>
          </a:prstGeom>
          <a:blipFill rotWithShape="1">
            <a:blip r:embed="rId3"/>
            <a:stretch>
              <a:fillRect t="-2593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Увеличение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и уменьшение числа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на данное</a:t>
            </a:r>
            <a:endParaRPr lang="en-US" sz="14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количество процентов</a:t>
            </a:r>
          </a:p>
        </p:txBody>
      </p:sp>
      <p:sp>
        <p:nvSpPr>
          <p:cNvPr id="20483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Правило решения пятой опорной задачи</a:t>
            </a:r>
          </a:p>
        </p:txBody>
      </p:sp>
      <p:sp>
        <p:nvSpPr>
          <p:cNvPr id="20484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6318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800000"/>
                </a:solidFill>
                <a:latin typeface="Verdana" pitchFamily="34" charset="0"/>
              </a:rPr>
              <a:t>ПРАВИЛО</a:t>
            </a:r>
          </a:p>
        </p:txBody>
      </p:sp>
      <p:sp>
        <p:nvSpPr>
          <p:cNvPr id="20" name="TextBox 1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1993169"/>
            <a:ext cx="8640960" cy="3759812"/>
          </a:xfrm>
          <a:prstGeom prst="rect">
            <a:avLst/>
          </a:prstGeom>
          <a:blipFill rotWithShape="1">
            <a:blip r:embed="rId3"/>
            <a:stretch>
              <a:fillRect t="-2593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Увеличение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и уменьшение числа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на данное</a:t>
            </a:r>
            <a:endParaRPr lang="en-US" sz="14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количество процентов</a:t>
            </a:r>
          </a:p>
        </p:txBody>
      </p:sp>
      <p:sp>
        <p:nvSpPr>
          <p:cNvPr id="21507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О уменьшении и увеличении числа на 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</a:rPr>
              <a:t>n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 процентов</a:t>
            </a:r>
          </a:p>
        </p:txBody>
      </p:sp>
      <p:sp>
        <p:nvSpPr>
          <p:cNvPr id="21508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6318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800000"/>
                </a:solidFill>
                <a:latin typeface="Verdana" pitchFamily="34" charset="0"/>
              </a:rPr>
              <a:t>ВАЖНОЕ ЗАМЕЧАНИЕ!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50825" y="1993900"/>
            <a:ext cx="8642350" cy="34766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</a:rPr>
              <a:t>Увеличить</a:t>
            </a:r>
            <a:r>
              <a:rPr lang="ru-RU" sz="350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3500">
                <a:latin typeface="Verdana" pitchFamily="34" charset="0"/>
              </a:rPr>
              <a:t>число</a:t>
            </a:r>
          </a:p>
          <a:p>
            <a:pPr algn="ctr"/>
            <a:r>
              <a:rPr lang="ru-RU" sz="3500">
                <a:latin typeface="Verdana" pitchFamily="34" charset="0"/>
              </a:rPr>
              <a:t>можно на</a:t>
            </a:r>
          </a:p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</a:rPr>
              <a:t>любое число процентов</a:t>
            </a:r>
            <a:r>
              <a:rPr lang="ru-RU" sz="3500">
                <a:latin typeface="Verdana" pitchFamily="34" charset="0"/>
              </a:rPr>
              <a:t>,</a:t>
            </a:r>
          </a:p>
          <a:p>
            <a:pPr algn="ctr"/>
            <a:endParaRPr lang="ru-RU" sz="1000">
              <a:latin typeface="Verdana" pitchFamily="34" charset="0"/>
            </a:endParaRPr>
          </a:p>
          <a:p>
            <a:pPr algn="ctr"/>
            <a:r>
              <a:rPr lang="ru-RU" sz="3500">
                <a:latin typeface="Verdana" pitchFamily="34" charset="0"/>
              </a:rPr>
              <a:t>а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</a:rPr>
              <a:t>уменьшить</a:t>
            </a:r>
            <a:r>
              <a:rPr lang="ru-RU" sz="350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ru-RU" sz="3500">
                <a:latin typeface="Verdana" pitchFamily="34" charset="0"/>
              </a:rPr>
              <a:t>–</a:t>
            </a:r>
          </a:p>
          <a:p>
            <a:pPr algn="ctr"/>
            <a:r>
              <a:rPr lang="ru-RU" sz="3500">
                <a:latin typeface="Verdana" pitchFamily="34" charset="0"/>
              </a:rPr>
              <a:t>только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</a:rPr>
              <a:t>на число процентов</a:t>
            </a:r>
            <a:r>
              <a:rPr lang="ru-RU" sz="3500">
                <a:latin typeface="Verdana" pitchFamily="34" charset="0"/>
              </a:rPr>
              <a:t>,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</a:rPr>
              <a:t> меньшее 100</a:t>
            </a:r>
            <a:r>
              <a:rPr lang="ru-RU" sz="3500">
                <a:latin typeface="Verdana" pitchFamily="34" charset="0"/>
              </a:rPr>
              <a:t>.</a:t>
            </a:r>
            <a:endParaRPr lang="ru-RU" sz="55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Увеличение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и уменьшение числа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на данное</a:t>
            </a:r>
            <a:endParaRPr lang="en-US" sz="14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количество процентов</a:t>
            </a:r>
          </a:p>
        </p:txBody>
      </p:sp>
      <p:sp>
        <p:nvSpPr>
          <p:cNvPr id="22531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Пример 1</a:t>
            </a:r>
          </a:p>
        </p:txBody>
      </p:sp>
      <p:sp>
        <p:nvSpPr>
          <p:cNvPr id="20" name="TextBox 1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1268760"/>
            <a:ext cx="8640960" cy="1032783"/>
          </a:xfrm>
          <a:prstGeom prst="rect">
            <a:avLst/>
          </a:prstGeom>
          <a:blipFill rotWithShape="1">
            <a:blip r:embed="rId3"/>
            <a:stretch>
              <a:fillRect b="-12941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22533" name="TextBox 8"/>
          <p:cNvSpPr txBox="1">
            <a:spLocks noChangeArrowheads="1"/>
          </p:cNvSpPr>
          <p:nvPr/>
        </p:nvSpPr>
        <p:spPr bwMode="auto">
          <a:xfrm>
            <a:off x="250825" y="2395538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</a:rPr>
              <a:t>Решение</a:t>
            </a:r>
          </a:p>
        </p:txBody>
      </p:sp>
      <p:sp>
        <p:nvSpPr>
          <p:cNvPr id="11" name="TextBox 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2951946"/>
            <a:ext cx="8640960" cy="3520644"/>
          </a:xfrm>
          <a:prstGeom prst="rect">
            <a:avLst/>
          </a:prstGeom>
          <a:blipFill rotWithShape="1">
            <a:blip r:embed="rId4"/>
            <a:stretch>
              <a:fillRect t="-1211" b="-3114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480</Words>
  <Application>Microsoft Office PowerPoint</Application>
  <PresentationFormat>Экран (4:3)</PresentationFormat>
  <Paragraphs>115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160</cp:revision>
  <dcterms:created xsi:type="dcterms:W3CDTF">2012-12-15T11:02:59Z</dcterms:created>
  <dcterms:modified xsi:type="dcterms:W3CDTF">2013-12-21T17:04:12Z</dcterms:modified>
</cp:coreProperties>
</file>