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67" r:id="rId3"/>
    <p:sldId id="268" r:id="rId4"/>
    <p:sldId id="270" r:id="rId5"/>
    <p:sldId id="269" r:id="rId6"/>
    <p:sldId id="271" r:id="rId7"/>
    <p:sldId id="273" r:id="rId8"/>
    <p:sldId id="272" r:id="rId9"/>
    <p:sldId id="274" r:id="rId10"/>
    <p:sldId id="275" r:id="rId11"/>
    <p:sldId id="276" r:id="rId12"/>
    <p:sldId id="277" r:id="rId13"/>
    <p:sldId id="278" r:id="rId14"/>
    <p:sldId id="279" r:id="rId15"/>
    <p:sldId id="280" r:id="rId16"/>
    <p:sldId id="281" r:id="rId17"/>
    <p:sldId id="266" r:id="rId1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F4D10"/>
    <a:srgbClr val="0000FF"/>
    <a:srgbClr val="008000"/>
    <a:srgbClr val="800000"/>
    <a:srgbClr val="151515"/>
    <a:srgbClr val="242424"/>
    <a:srgbClr val="000000"/>
    <a:srgbClr val="444444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945" autoAdjust="0"/>
    <p:restoredTop sz="94556" autoAdjust="0"/>
  </p:normalViewPr>
  <p:slideViewPr>
    <p:cSldViewPr snapToGrid="0">
      <p:cViewPr varScale="1">
        <p:scale>
          <a:sx n="69" d="100"/>
          <a:sy n="69" d="100"/>
        </p:scale>
        <p:origin x="-780" y="-90"/>
      </p:cViewPr>
      <p:guideLst>
        <p:guide orient="horz" pos="3657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55C613F6-1998-463E-A559-A85252F37412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168E1B41-7747-405A-9803-A51BB56F122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457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C850F04-DE02-4940-8AC3-CA226FB43AF2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662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BCC7CBD-C158-4F76-8CC1-FFCF8EC2903E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867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E3CC125-5D8F-4181-8BFE-D88EB22F7489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072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82E5C01-B781-4923-8EDD-B074DA117F31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277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C872519-DC46-4577-A588-96F2FE2A9D0E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481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4D1F5A6-6A66-4863-B885-7696E5E907CC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686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A2AE2EF-3B0F-4E36-B23C-19CEE29CA147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DCF3A1-0FB0-4815-8CF3-BF7B9F186845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29F3B5-EF3D-47ED-8FB9-ADE2DB6C02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6E97B3-169F-4CA3-98F4-B2F368E9531C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A1445A-1550-48E1-B4B7-E2A2B46B42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2C4C56-F15F-471D-8FBE-1ED5D61FE377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6AA50F-9F63-4AA5-9612-D972E4E589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4E5527-1E62-43E0-A709-8B7307C01728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AE2768-91BC-49EA-95E0-8F637B3C5D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0D428A-05A9-4CA4-80C7-BD21F8E47007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807382-66E8-44B9-985F-0398A53120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34C9F0-DD1A-460E-8ED8-B758A8784096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78C5DD-8A91-41E3-9216-00BBD1A687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24CA80-FCEA-4F68-9B18-1E6581577DF1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56A092-E54D-44BE-8EA2-C477EC08908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3D3144-2A2A-40B3-AF3E-C7A19D70CDC9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CF8F24-84CF-4C52-8BB1-D1E7EC656CB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683712-058F-400B-8160-16DE75614F10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002B19-845D-4DD0-8823-F7FC9A91238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1B83B2-3410-4345-8A6C-767E0FE95890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30ED27-E73C-4D2A-8748-9029F088A67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8E048F-F10A-450A-8FDD-DFA1DE21CC57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D0AF9F-E142-4880-9EF8-C3970A3FD88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8F3D822-5C0A-4452-9976-C2C006EFA71A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2567DF7-46FE-4324-A811-C620A78624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Box 3"/>
          <p:cNvSpPr txBox="1">
            <a:spLocks noChangeArrowheads="1"/>
          </p:cNvSpPr>
          <p:nvPr/>
        </p:nvSpPr>
        <p:spPr bwMode="auto">
          <a:xfrm>
            <a:off x="0" y="3578225"/>
            <a:ext cx="9144000" cy="554038"/>
          </a:xfrm>
          <a:prstGeom prst="rect">
            <a:avLst/>
          </a:prstGeom>
          <a:solidFill>
            <a:schemeClr val="bg1">
              <a:alpha val="7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4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Отношения чисел и величин</a:t>
            </a:r>
          </a:p>
        </p:txBody>
      </p:sp>
      <p:sp>
        <p:nvSpPr>
          <p:cNvPr id="14338" name="TextBox 10"/>
          <p:cNvSpPr txBox="1">
            <a:spLocks noChangeArrowheads="1"/>
          </p:cNvSpPr>
          <p:nvPr/>
        </p:nvSpPr>
        <p:spPr bwMode="auto">
          <a:xfrm>
            <a:off x="0" y="6334125"/>
            <a:ext cx="20510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>
                <a:solidFill>
                  <a:srgbClr val="0F4D1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Школа 2100</a:t>
            </a:r>
          </a:p>
          <a:p>
            <a:r>
              <a:rPr lang="en-US" sz="1400" b="1">
                <a:solidFill>
                  <a:srgbClr val="0F4D1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school2100.ru</a:t>
            </a:r>
            <a:endParaRPr lang="ru-RU" sz="1400" b="1">
              <a:solidFill>
                <a:srgbClr val="0F4D1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0" y="-26988"/>
            <a:ext cx="3132138" cy="900113"/>
          </a:xfrm>
          <a:prstGeom prst="snip2DiagRect">
            <a:avLst/>
          </a:prstGeom>
          <a:solidFill>
            <a:schemeClr val="bg1">
              <a:alpha val="60000"/>
            </a:schemeClr>
          </a:solidFill>
        </p:spPr>
        <p:txBody>
          <a:bodyPr anchor="ctr">
            <a:spAutoFit/>
          </a:bodyPr>
          <a:lstStyle/>
          <a:p>
            <a:pPr algn="ctr"/>
            <a:r>
              <a:rPr lang="ru-RU" sz="13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Презентация для учебника</a:t>
            </a:r>
          </a:p>
          <a:p>
            <a:pPr algn="ctr"/>
            <a:r>
              <a:rPr lang="ru-RU" sz="13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Козлова С. А., Рубин А. Г.</a:t>
            </a:r>
          </a:p>
          <a:p>
            <a:pPr algn="ctr"/>
            <a:r>
              <a:rPr lang="ru-RU" sz="13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«Математика, </a:t>
            </a:r>
            <a:r>
              <a:rPr lang="en-US" sz="13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6</a:t>
            </a:r>
            <a:r>
              <a:rPr lang="ru-RU" sz="13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класс. Ч. </a:t>
            </a:r>
            <a:r>
              <a:rPr lang="en-US" sz="13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</a:t>
            </a:r>
            <a:r>
              <a:rPr lang="ru-RU" sz="13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»</a:t>
            </a:r>
          </a:p>
        </p:txBody>
      </p:sp>
      <p:sp>
        <p:nvSpPr>
          <p:cNvPr id="14340" name="TextBox 5"/>
          <p:cNvSpPr txBox="1">
            <a:spLocks noChangeArrowheads="1"/>
          </p:cNvSpPr>
          <p:nvPr/>
        </p:nvSpPr>
        <p:spPr bwMode="auto">
          <a:xfrm>
            <a:off x="0" y="2781300"/>
            <a:ext cx="9144000" cy="554038"/>
          </a:xfrm>
          <a:prstGeom prst="rect">
            <a:avLst/>
          </a:prstGeom>
          <a:solidFill>
            <a:schemeClr val="bg1">
              <a:alpha val="7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ГЛАВА 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IV 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ПРОПОРЦИИ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124618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</a:rPr>
              <a:t>При сравнении двух чисел</a:t>
            </a:r>
          </a:p>
          <a:p>
            <a:pPr algn="ctr"/>
            <a:r>
              <a:rPr lang="ru-RU" sz="2500">
                <a:latin typeface="Verdana" pitchFamily="34" charset="0"/>
              </a:rPr>
              <a:t>иногда недостаточно знать,</a:t>
            </a:r>
          </a:p>
          <a:p>
            <a:pPr algn="ctr"/>
            <a:r>
              <a:rPr lang="ru-RU" sz="2500">
                <a:latin typeface="Verdana" pitchFamily="34" charset="0"/>
              </a:rPr>
              <a:t>какое число больше или меньше другого. </a:t>
            </a:r>
          </a:p>
        </p:txBody>
      </p:sp>
      <p:pic>
        <p:nvPicPr>
          <p:cNvPr id="23554" name="Рисунок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5" name="TextBox 7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Отношения чисел</a:t>
            </a:r>
            <a:endParaRPr lang="en-US" b="1">
              <a:solidFill>
                <a:srgbClr val="151515"/>
              </a:solidFill>
              <a:latin typeface="Verdana" pitchFamily="34" charset="0"/>
            </a:endParaRP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и величин</a:t>
            </a:r>
          </a:p>
        </p:txBody>
      </p:sp>
      <p:sp>
        <p:nvSpPr>
          <p:cNvPr id="23556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Разностное и кратное</a:t>
            </a: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сравнение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50825" y="2565400"/>
            <a:ext cx="8642350" cy="12350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</a:rPr>
              <a:t>Часто возникает необходимость знать,</a:t>
            </a:r>
          </a:p>
          <a:p>
            <a:pPr algn="ctr"/>
            <a:r>
              <a:rPr lang="ru-RU" sz="2500" b="1">
                <a:solidFill>
                  <a:srgbClr val="C00000"/>
                </a:solidFill>
                <a:latin typeface="Verdana" pitchFamily="34" charset="0"/>
              </a:rPr>
              <a:t>на</a:t>
            </a:r>
            <a:r>
              <a:rPr lang="en-US" sz="2500" b="1">
                <a:solidFill>
                  <a:srgbClr val="C00000"/>
                </a:solidFill>
                <a:latin typeface="Verdana" pitchFamily="34" charset="0"/>
              </a:rPr>
              <a:t>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</a:rPr>
              <a:t>сколько</a:t>
            </a:r>
            <a:r>
              <a:rPr lang="ru-RU" sz="2500" b="1">
                <a:latin typeface="Verdana" pitchFamily="34" charset="0"/>
              </a:rPr>
              <a:t> или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</a:rPr>
              <a:t>во сколько раз</a:t>
            </a:r>
          </a:p>
          <a:p>
            <a:pPr algn="ctr"/>
            <a:r>
              <a:rPr lang="ru-RU" sz="2500">
                <a:latin typeface="Verdana" pitchFamily="34" charset="0"/>
              </a:rPr>
              <a:t>одно число больше или меньше другого.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250825" y="3860800"/>
            <a:ext cx="8642350" cy="1446213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>
                <a:latin typeface="Verdana" pitchFamily="34" charset="0"/>
              </a:rPr>
              <a:t>Такое сравнение чисел называется соответственно</a:t>
            </a:r>
          </a:p>
          <a:p>
            <a:pPr algn="ctr"/>
            <a:r>
              <a:rPr lang="ru-RU" sz="3200" b="1">
                <a:solidFill>
                  <a:srgbClr val="C00000"/>
                </a:solidFill>
                <a:latin typeface="Verdana" pitchFamily="34" charset="0"/>
              </a:rPr>
              <a:t>разностным сравнением</a:t>
            </a:r>
            <a:r>
              <a:rPr lang="ru-RU" sz="3200">
                <a:latin typeface="Verdana" pitchFamily="34" charset="0"/>
              </a:rPr>
              <a:t> и</a:t>
            </a:r>
          </a:p>
          <a:p>
            <a:pPr algn="ctr"/>
            <a:r>
              <a:rPr lang="ru-RU" sz="3200" b="1">
                <a:solidFill>
                  <a:srgbClr val="0000FF"/>
                </a:solidFill>
                <a:latin typeface="Verdana" pitchFamily="34" charset="0"/>
              </a:rPr>
              <a:t>кратным сравнением</a:t>
            </a:r>
            <a:r>
              <a:rPr lang="ru-RU" sz="3200">
                <a:latin typeface="Verdana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4778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Пример</a:t>
            </a:r>
          </a:p>
        </p:txBody>
      </p:sp>
      <p:pic>
        <p:nvPicPr>
          <p:cNvPr id="25602" name="Рисунок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3" name="TextBox 7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Отношения чисел</a:t>
            </a:r>
            <a:endParaRPr lang="en-US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 величин</a:t>
            </a:r>
          </a:p>
        </p:txBody>
      </p:sp>
      <p:sp>
        <p:nvSpPr>
          <p:cNvPr id="25604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Разностное и кратное</a:t>
            </a: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сравнение</a:t>
            </a:r>
          </a:p>
        </p:txBody>
      </p:sp>
      <p:sp>
        <p:nvSpPr>
          <p:cNvPr id="25605" name="TextBox 11"/>
          <p:cNvSpPr txBox="1">
            <a:spLocks noChangeArrowheads="1"/>
          </p:cNvSpPr>
          <p:nvPr/>
        </p:nvSpPr>
        <p:spPr bwMode="auto">
          <a:xfrm>
            <a:off x="250825" y="1817688"/>
            <a:ext cx="8642350" cy="110648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Путь от подъезда до входа в школу составляет</a:t>
            </a:r>
          </a:p>
          <a:p>
            <a:pPr algn="ctr"/>
            <a:r>
              <a:rPr lang="ru-RU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150 м, если идти по аллее сквера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2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 100 м, если идти дворами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50825" y="2976563"/>
            <a:ext cx="8642350" cy="16462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Сравнивая эти данные, можно сказать,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что 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путь по аллее </a:t>
            </a:r>
            <a:r>
              <a:rPr lang="ru-RU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 50 м длиннее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а 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путь по дворам </a:t>
            </a:r>
            <a:r>
              <a:rPr lang="ru-RU" sz="22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 50 м короче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150 – 100 = 50 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50825" y="4702175"/>
            <a:ext cx="8642350" cy="2093913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Можно также сказать,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что 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путь по аллее </a:t>
            </a:r>
            <a:r>
              <a:rPr lang="ru-RU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 1,5 раза длиннее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чем по дворам (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150 : 100 = 1,5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),</a:t>
            </a:r>
          </a:p>
          <a:p>
            <a:pPr algn="ctr"/>
            <a:endParaRPr lang="ru-RU" sz="5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или что путь дворами составляет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от пути аллей парка (           ).   </a:t>
            </a:r>
          </a:p>
          <a:p>
            <a:pPr algn="ctr"/>
            <a:endParaRPr lang="ru-RU" sz="5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EFE0"/>
              </a:clrFrom>
              <a:clrTo>
                <a:srgbClr val="FFEFE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91363" y="5732463"/>
            <a:ext cx="217487" cy="60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EFE0"/>
              </a:clrFrom>
              <a:clrTo>
                <a:srgbClr val="FFEFE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67363" y="6208713"/>
            <a:ext cx="949325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Рисунок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0" name="TextBox 7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Отношения чисел</a:t>
            </a:r>
            <a:endParaRPr lang="en-US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 величин</a:t>
            </a:r>
          </a:p>
        </p:txBody>
      </p:sp>
      <p:sp>
        <p:nvSpPr>
          <p:cNvPr id="27651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Разностное и кратное</a:t>
            </a: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сравнение</a:t>
            </a:r>
          </a:p>
        </p:txBody>
      </p:sp>
      <p:sp>
        <p:nvSpPr>
          <p:cNvPr id="27652" name="TextBox 11"/>
          <p:cNvSpPr txBox="1">
            <a:spLocks noChangeArrowheads="1"/>
          </p:cNvSpPr>
          <p:nvPr/>
        </p:nvSpPr>
        <p:spPr bwMode="auto">
          <a:xfrm>
            <a:off x="250825" y="1268413"/>
            <a:ext cx="8642350" cy="7699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Необходимость сравнения величин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постоянно возникает при решении практических задач.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250825" y="2119313"/>
            <a:ext cx="8642350" cy="163036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Сравнение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при помощи деления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используют в тех случаях,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когда хотят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качественно оценить ситуацию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используя при этом термин «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отношение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».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250825" y="3789363"/>
            <a:ext cx="8642350" cy="4762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Пример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250825" y="4319588"/>
            <a:ext cx="8642350" cy="201612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Известно, что число новорождённых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и в городе N, и в городе M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в этом году увеличилось на 100 человек.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В каком из городов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прирост новорождённых больше?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Рисунок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8" name="TextBox 7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Отношения чисел</a:t>
            </a:r>
            <a:endParaRPr lang="en-US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 величин</a:t>
            </a:r>
          </a:p>
        </p:txBody>
      </p:sp>
      <p:sp>
        <p:nvSpPr>
          <p:cNvPr id="29699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Разностное и кратное</a:t>
            </a: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сравнение</a:t>
            </a:r>
          </a:p>
        </p:txBody>
      </p:sp>
      <p:sp>
        <p:nvSpPr>
          <p:cNvPr id="29700" name="TextBox 13"/>
          <p:cNvSpPr txBox="1">
            <a:spLocks noChangeArrowheads="1"/>
          </p:cNvSpPr>
          <p:nvPr/>
        </p:nvSpPr>
        <p:spPr bwMode="auto">
          <a:xfrm>
            <a:off x="250825" y="1268413"/>
            <a:ext cx="8642350" cy="4778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Пример</a:t>
            </a:r>
          </a:p>
        </p:txBody>
      </p:sp>
      <p:sp>
        <p:nvSpPr>
          <p:cNvPr id="29701" name="TextBox 14"/>
          <p:cNvSpPr txBox="1">
            <a:spLocks noChangeArrowheads="1"/>
          </p:cNvSpPr>
          <p:nvPr/>
        </p:nvSpPr>
        <p:spPr bwMode="auto">
          <a:xfrm>
            <a:off x="250825" y="1800225"/>
            <a:ext cx="8642350" cy="1108075"/>
          </a:xfrm>
          <a:prstGeom prst="rect">
            <a:avLst/>
          </a:prstGeom>
          <a:solidFill>
            <a:schemeClr val="bg1">
              <a:alpha val="50195"/>
            </a:schemeClr>
          </a:solidFill>
          <a:ln w="25400">
            <a:solidFill>
              <a:srgbClr val="C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Известно, что число новорождённых и в городе N,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и в городе M в этом году увеличилось на 100 человек.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В каком из городов прирост новорождённых больше?</a:t>
            </a:r>
          </a:p>
        </p:txBody>
      </p:sp>
      <p:sp>
        <p:nvSpPr>
          <p:cNvPr id="29702" name="TextBox 8"/>
          <p:cNvSpPr txBox="1">
            <a:spLocks noChangeArrowheads="1"/>
          </p:cNvSpPr>
          <p:nvPr/>
        </p:nvSpPr>
        <p:spPr bwMode="auto">
          <a:xfrm>
            <a:off x="250825" y="2997200"/>
            <a:ext cx="8642350" cy="76993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Ответ зависит от того, сколько новорождённых было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в этих городах в прошлом году.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50825" y="3840163"/>
            <a:ext cx="8642350" cy="11080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В городе N в прошлом году родилось 100 детей,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и, следовательно, в этом году новорождённых стало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в 2 раза больше (200 : 100 = 2).</a:t>
            </a: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250825" y="4999038"/>
            <a:ext cx="8642350" cy="14462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Можно сказать, что отношение числа детей,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рождённых в городе N в этом году, к числу детей, рождённых в прошлом году, равно </a:t>
            </a:r>
            <a:r>
              <a:rPr lang="ru-RU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Это достаточно </a:t>
            </a:r>
            <a:r>
              <a:rPr lang="ru-RU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большой прирост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Рисунок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6" name="TextBox 7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Отношения чисел</a:t>
            </a:r>
            <a:endParaRPr lang="en-US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 величин</a:t>
            </a:r>
          </a:p>
        </p:txBody>
      </p:sp>
      <p:sp>
        <p:nvSpPr>
          <p:cNvPr id="31747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Разностное и кратное</a:t>
            </a: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сравнение</a:t>
            </a:r>
          </a:p>
        </p:txBody>
      </p:sp>
      <p:sp>
        <p:nvSpPr>
          <p:cNvPr id="31748" name="TextBox 13"/>
          <p:cNvSpPr txBox="1">
            <a:spLocks noChangeArrowheads="1"/>
          </p:cNvSpPr>
          <p:nvPr/>
        </p:nvSpPr>
        <p:spPr bwMode="auto">
          <a:xfrm>
            <a:off x="250825" y="1268413"/>
            <a:ext cx="8642350" cy="4778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Пример</a:t>
            </a:r>
          </a:p>
        </p:txBody>
      </p:sp>
      <p:sp>
        <p:nvSpPr>
          <p:cNvPr id="31749" name="TextBox 14"/>
          <p:cNvSpPr txBox="1">
            <a:spLocks noChangeArrowheads="1"/>
          </p:cNvSpPr>
          <p:nvPr/>
        </p:nvSpPr>
        <p:spPr bwMode="auto">
          <a:xfrm>
            <a:off x="250825" y="1800225"/>
            <a:ext cx="8642350" cy="1108075"/>
          </a:xfrm>
          <a:prstGeom prst="rect">
            <a:avLst/>
          </a:prstGeom>
          <a:solidFill>
            <a:schemeClr val="bg1">
              <a:alpha val="50195"/>
            </a:schemeClr>
          </a:solidFill>
          <a:ln w="25400">
            <a:solidFill>
              <a:srgbClr val="C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Известно, что число новорождённых и в городе N,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и в городе M в этом году увеличилось на 100 человек.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В каком из городов прирост новорождённых больше?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50825" y="2997200"/>
            <a:ext cx="8642350" cy="11080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В городе M в прошлом году родилось 1000 детей,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и, следовательно, в этом году новорождённых стало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в 1,1 раза больше (1100 : 1000 = 1,1).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50825" y="4178300"/>
            <a:ext cx="8642350" cy="1446213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Можно сказать, что отношение числа детей,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рождённых в городе M в этом году, к числу детей,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рождённых в прошлом году, равно </a:t>
            </a:r>
            <a:r>
              <a:rPr lang="ru-RU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1,1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То есть их число </a:t>
            </a:r>
            <a:r>
              <a:rPr lang="ru-RU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не очень сильно изменилось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Рисунок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4" name="TextBox 7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Отношения чисел</a:t>
            </a:r>
            <a:endParaRPr lang="en-US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 величин</a:t>
            </a:r>
          </a:p>
        </p:txBody>
      </p:sp>
      <p:sp>
        <p:nvSpPr>
          <p:cNvPr id="33795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Свойства отношений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50825" y="1268413"/>
            <a:ext cx="8642350" cy="16319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Если первый член отношения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больше второго,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то отношение показывает,</a:t>
            </a:r>
          </a:p>
          <a:p>
            <a:pPr algn="ctr"/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во сколько раз он больше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50825" y="2997200"/>
            <a:ext cx="8642350" cy="201612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Если первый член отношения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меньше второго,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то отношение показывает,</a:t>
            </a:r>
          </a:p>
          <a:p>
            <a:pPr algn="ctr"/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какую часть от второго члена</a:t>
            </a:r>
          </a:p>
          <a:p>
            <a:pPr algn="ctr"/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составляет первый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250825" y="5084763"/>
            <a:ext cx="8642350" cy="8620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Если члены отношения равны,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то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отношение равно единице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9" grpId="0" animBg="1"/>
      <p:bldP spid="1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1" name="Рисунок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2" name="TextBox 7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Отношения чисел</a:t>
            </a:r>
            <a:endParaRPr lang="en-US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 величин</a:t>
            </a:r>
          </a:p>
        </p:txBody>
      </p:sp>
      <p:sp>
        <p:nvSpPr>
          <p:cNvPr id="35843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Свойства отношений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50825" y="1268413"/>
            <a:ext cx="8642350" cy="4324350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>
            <a:spAutoFit/>
          </a:bodyPr>
          <a:lstStyle/>
          <a:p>
            <a:pPr algn="ctr"/>
            <a:r>
              <a:rPr lang="ru-RU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Отношение двух</a:t>
            </a:r>
          </a:p>
          <a:p>
            <a:pPr algn="ctr"/>
            <a:r>
              <a:rPr lang="ru-RU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различных чисел показывает</a:t>
            </a:r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endParaRPr lang="ru-RU" sz="1000" b="1">
              <a:solidFill>
                <a:srgbClr val="0000FF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во сколько раз</a:t>
            </a:r>
          </a:p>
          <a:p>
            <a:pPr algn="ctr"/>
            <a:r>
              <a:rPr lang="ru-RU" sz="3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одно число больше другого</a:t>
            </a:r>
          </a:p>
          <a:p>
            <a:pPr algn="ctr"/>
            <a:endParaRPr lang="ru-RU" sz="1000" b="1">
              <a:solidFill>
                <a:srgbClr val="0000FF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или</a:t>
            </a:r>
          </a:p>
          <a:p>
            <a:pPr algn="ctr"/>
            <a:endParaRPr lang="ru-RU" sz="10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500" b="1">
                <a:solidFill>
                  <a:srgbClr val="E46C0A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какую часть одно число</a:t>
            </a:r>
          </a:p>
          <a:p>
            <a:pPr algn="ctr"/>
            <a:r>
              <a:rPr lang="ru-RU" sz="3500" b="1">
                <a:solidFill>
                  <a:srgbClr val="E46C0A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составляет от другого</a:t>
            </a:r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3132138" y="7938"/>
            <a:ext cx="6011862" cy="900112"/>
          </a:xfrm>
          <a:prstGeom prst="snip2DiagRect">
            <a:avLst>
              <a:gd name="adj1" fmla="val 18127"/>
              <a:gd name="adj2" fmla="val 0"/>
            </a:avLst>
          </a:prstGeom>
          <a:solidFill>
            <a:schemeClr val="bg1">
              <a:alpha val="90000"/>
            </a:schemeClr>
          </a:solidFill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ПРОВЕРЬТЕ СЕБЯ</a:t>
            </a:r>
          </a:p>
        </p:txBody>
      </p:sp>
      <p:sp>
        <p:nvSpPr>
          <p:cNvPr id="37890" name="TextBox 13"/>
          <p:cNvSpPr txBox="1">
            <a:spLocks noChangeArrowheads="1"/>
          </p:cNvSpPr>
          <p:nvPr/>
        </p:nvSpPr>
        <p:spPr bwMode="auto">
          <a:xfrm>
            <a:off x="250825" y="1268413"/>
            <a:ext cx="8640763" cy="4318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 b="1">
                <a:latin typeface="Verdana" pitchFamily="34" charset="0"/>
              </a:rPr>
              <a:t>Ответьте на следующие вопросы:</a:t>
            </a:r>
            <a:endParaRPr lang="en-US" sz="2200" b="1">
              <a:latin typeface="Verdana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7938"/>
            <a:ext cx="3132138" cy="900112"/>
          </a:xfrm>
          <a:prstGeom prst="snip2DiagRect">
            <a:avLst/>
          </a:prstGeom>
          <a:solidFill>
            <a:schemeClr val="bg1">
              <a:alpha val="60000"/>
            </a:schemeClr>
          </a:solidFill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Делимость.</a:t>
            </a: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Свойства делимости</a:t>
            </a:r>
          </a:p>
        </p:txBody>
      </p:sp>
      <p:pic>
        <p:nvPicPr>
          <p:cNvPr id="37892" name="Рисунок 1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3" name="TextBox 1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ПРОВЕРЬТЕ СЕБЯ</a:t>
            </a:r>
          </a:p>
        </p:txBody>
      </p:sp>
      <p:sp>
        <p:nvSpPr>
          <p:cNvPr id="37894" name="TextBox 14"/>
          <p:cNvSpPr txBox="1">
            <a:spLocks noChangeArrowheads="1"/>
          </p:cNvSpPr>
          <p:nvPr/>
        </p:nvSpPr>
        <p:spPr bwMode="auto">
          <a:xfrm>
            <a:off x="250825" y="1773238"/>
            <a:ext cx="8640763" cy="7683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</a:rPr>
              <a:t>Что такое отношение чисел?</a:t>
            </a:r>
          </a:p>
          <a:p>
            <a:r>
              <a:rPr lang="ru-RU" sz="2200">
                <a:latin typeface="Verdana" pitchFamily="34" charset="0"/>
              </a:rPr>
              <a:t>Приведите примеры отношений чисел.</a:t>
            </a:r>
          </a:p>
        </p:txBody>
      </p:sp>
      <p:sp>
        <p:nvSpPr>
          <p:cNvPr id="37895" name="TextBox 15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Отношения чисел</a:t>
            </a:r>
            <a:endParaRPr lang="en-US" b="1">
              <a:solidFill>
                <a:srgbClr val="151515"/>
              </a:solidFill>
              <a:latin typeface="Verdana" pitchFamily="34" charset="0"/>
            </a:endParaRP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и величин</a:t>
            </a:r>
          </a:p>
        </p:txBody>
      </p:sp>
      <p:sp>
        <p:nvSpPr>
          <p:cNvPr id="37896" name="TextBox 14"/>
          <p:cNvSpPr txBox="1">
            <a:spLocks noChangeArrowheads="1"/>
          </p:cNvSpPr>
          <p:nvPr/>
        </p:nvSpPr>
        <p:spPr bwMode="auto">
          <a:xfrm>
            <a:off x="250825" y="2573338"/>
            <a:ext cx="8640763" cy="7620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</a:rPr>
              <a:t>Что такое отношение разноимённых величин?</a:t>
            </a:r>
          </a:p>
          <a:p>
            <a:r>
              <a:rPr lang="ru-RU" sz="2200">
                <a:latin typeface="Verdana" pitchFamily="34" charset="0"/>
              </a:rPr>
              <a:t>Чем является такое отношение?</a:t>
            </a:r>
          </a:p>
        </p:txBody>
      </p:sp>
      <p:sp>
        <p:nvSpPr>
          <p:cNvPr id="37897" name="TextBox 14"/>
          <p:cNvSpPr txBox="1">
            <a:spLocks noChangeArrowheads="1"/>
          </p:cNvSpPr>
          <p:nvPr/>
        </p:nvSpPr>
        <p:spPr bwMode="auto">
          <a:xfrm>
            <a:off x="250825" y="3379788"/>
            <a:ext cx="8640763" cy="7699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</a:rPr>
              <a:t>Что такое скорость?</a:t>
            </a:r>
          </a:p>
          <a:p>
            <a:r>
              <a:rPr lang="ru-RU" sz="2200">
                <a:latin typeface="Verdana" pitchFamily="34" charset="0"/>
              </a:rPr>
              <a:t>Отношением каких величин она является?</a:t>
            </a:r>
          </a:p>
        </p:txBody>
      </p:sp>
      <p:sp>
        <p:nvSpPr>
          <p:cNvPr id="37898" name="TextBox 14"/>
          <p:cNvSpPr txBox="1">
            <a:spLocks noChangeArrowheads="1"/>
          </p:cNvSpPr>
          <p:nvPr/>
        </p:nvSpPr>
        <p:spPr bwMode="auto">
          <a:xfrm>
            <a:off x="250825" y="4179888"/>
            <a:ext cx="8640763" cy="7699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</a:rPr>
              <a:t>Что такое цена товара?</a:t>
            </a:r>
          </a:p>
          <a:p>
            <a:r>
              <a:rPr lang="ru-RU" sz="2200">
                <a:latin typeface="Verdana" pitchFamily="34" charset="0"/>
              </a:rPr>
              <a:t>Отношением каких величин она является?</a:t>
            </a:r>
          </a:p>
        </p:txBody>
      </p:sp>
      <p:sp>
        <p:nvSpPr>
          <p:cNvPr id="37899" name="TextBox 24"/>
          <p:cNvSpPr txBox="1">
            <a:spLocks noChangeArrowheads="1"/>
          </p:cNvSpPr>
          <p:nvPr/>
        </p:nvSpPr>
        <p:spPr bwMode="auto">
          <a:xfrm>
            <a:off x="250825" y="4991100"/>
            <a:ext cx="8640763" cy="7683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</a:rPr>
              <a:t>Как осуществить разностное сравнение?</a:t>
            </a:r>
          </a:p>
          <a:p>
            <a:r>
              <a:rPr lang="ru-RU" sz="2200">
                <a:latin typeface="Verdana" pitchFamily="34" charset="0"/>
              </a:rPr>
              <a:t>Кратное сравнение? Приведите несколько примеров.</a:t>
            </a:r>
          </a:p>
        </p:txBody>
      </p:sp>
      <p:sp>
        <p:nvSpPr>
          <p:cNvPr id="37900" name="TextBox 26"/>
          <p:cNvSpPr txBox="1">
            <a:spLocks noChangeArrowheads="1"/>
          </p:cNvSpPr>
          <p:nvPr/>
        </p:nvSpPr>
        <p:spPr bwMode="auto">
          <a:xfrm>
            <a:off x="252413" y="5800725"/>
            <a:ext cx="8640762" cy="430213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</a:rPr>
              <a:t>Что показывает отношение двух чисел?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24003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Отношением</a:t>
            </a:r>
            <a:endParaRPr lang="en-US" sz="28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двух ненулевых чисел</a:t>
            </a:r>
            <a:endParaRPr lang="en-US" sz="28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называется </a:t>
            </a:r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частное этих</a:t>
            </a:r>
            <a:r>
              <a:rPr lang="en-US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чисел</a:t>
            </a:r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en-US" sz="28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endParaRPr lang="en-US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Сами числа называются</a:t>
            </a:r>
            <a:endParaRPr lang="en-US" sz="28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членами отношения</a:t>
            </a:r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pic>
        <p:nvPicPr>
          <p:cNvPr id="15362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TextBox 7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Отношения чисел</a:t>
            </a:r>
            <a:endParaRPr lang="en-US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 величин</a:t>
            </a:r>
          </a:p>
        </p:txBody>
      </p:sp>
      <p:sp>
        <p:nvSpPr>
          <p:cNvPr id="15364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Отношение</a:t>
            </a:r>
            <a:r>
              <a:rPr lang="en-US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чисел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250825" y="3698875"/>
            <a:ext cx="8642350" cy="4762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Примеры</a:t>
            </a:r>
            <a:endParaRPr lang="ru-RU" sz="25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250825" y="4202113"/>
            <a:ext cx="8642350" cy="25400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latin typeface="Verdana" pitchFamily="34" charset="0"/>
                <a:ea typeface="Verdana" pitchFamily="34" charset="0"/>
                <a:cs typeface="Verdana" pitchFamily="34" charset="0"/>
              </a:rPr>
              <a:t>Отношение числа 5 к числу 3 можно записать в виде:</a:t>
            </a:r>
          </a:p>
          <a:p>
            <a:pPr algn="ctr"/>
            <a:endParaRPr lang="ru-RU" sz="35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endParaRPr lang="ru-RU" sz="32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000" b="1">
                <a:latin typeface="Verdana" pitchFamily="34" charset="0"/>
                <a:ea typeface="Verdana" pitchFamily="34" charset="0"/>
                <a:cs typeface="Verdana" pitchFamily="34" charset="0"/>
              </a:rPr>
              <a:t>Отношение числа    к числу    можно записать в виде:</a:t>
            </a:r>
          </a:p>
          <a:p>
            <a:pPr algn="ctr"/>
            <a:endParaRPr lang="ru-RU" sz="20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endParaRPr lang="ru-RU" sz="16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1600" b="1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EFE0"/>
              </a:clrFrom>
              <a:clrTo>
                <a:srgbClr val="FFEFE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29050" y="4641850"/>
            <a:ext cx="1463675" cy="712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EFE0"/>
              </a:clrFrom>
              <a:clrTo>
                <a:srgbClr val="FFEFE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76600" y="5426075"/>
            <a:ext cx="187325" cy="53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EFE0"/>
              </a:clrFrom>
              <a:clrTo>
                <a:srgbClr val="FFEFE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16463" y="5426075"/>
            <a:ext cx="196850" cy="53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EFE0"/>
              </a:clrFrom>
              <a:clrTo>
                <a:srgbClr val="FFEFE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140200" y="6010275"/>
            <a:ext cx="831850" cy="712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95408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Отношением двух величин</a:t>
            </a:r>
          </a:p>
          <a:p>
            <a:pPr algn="ctr"/>
            <a:r>
              <a:rPr lang="ru-RU" sz="28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называется частное этих величин.</a:t>
            </a:r>
          </a:p>
        </p:txBody>
      </p:sp>
      <p:pic>
        <p:nvPicPr>
          <p:cNvPr id="16386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7" name="TextBox 7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Отношения чисел</a:t>
            </a:r>
            <a:endParaRPr lang="en-US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 величин</a:t>
            </a:r>
          </a:p>
        </p:txBody>
      </p:sp>
      <p:sp>
        <p:nvSpPr>
          <p:cNvPr id="16388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Отношение величин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250825" y="3960813"/>
            <a:ext cx="8642350" cy="4762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Примеры</a:t>
            </a:r>
            <a:endParaRPr lang="ru-RU" sz="25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50825" y="2276475"/>
            <a:ext cx="8642350" cy="16319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Отношение одноимённых величин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(масс, площадей, длин, стоимостей и т. д.), представленных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в одинаковых единицах 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измерения,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выражается числом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EFE0"/>
              </a:clrFrom>
              <a:clrTo>
                <a:srgbClr val="FFEFE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825" y="4491038"/>
            <a:ext cx="8640763" cy="181768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332422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Отношение</a:t>
            </a:r>
            <a:endParaRPr lang="ru-RU" sz="35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разноимённых</a:t>
            </a:r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величин</a:t>
            </a:r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 (расстояния и времени,</a:t>
            </a:r>
          </a:p>
          <a:p>
            <a:pPr algn="ctr"/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стоимости товара</a:t>
            </a:r>
          </a:p>
          <a:p>
            <a:pPr algn="ctr"/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и его количества и т. д.)</a:t>
            </a:r>
          </a:p>
          <a:p>
            <a:pPr algn="ctr"/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является </a:t>
            </a:r>
            <a:r>
              <a:rPr lang="ru-RU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новой величиной</a:t>
            </a:r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pic>
        <p:nvPicPr>
          <p:cNvPr id="17410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TextBox 7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Отношения чисел</a:t>
            </a:r>
            <a:endParaRPr lang="en-US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 величин</a:t>
            </a:r>
          </a:p>
        </p:txBody>
      </p:sp>
      <p:sp>
        <p:nvSpPr>
          <p:cNvPr id="17412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Отношение</a:t>
            </a: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разноимённых величин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147796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Отношение</a:t>
            </a:r>
          </a:p>
          <a:p>
            <a:pPr algn="ctr"/>
            <a:r>
              <a:rPr lang="ru-RU" sz="30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расстояния</a:t>
            </a:r>
            <a:r>
              <a:rPr lang="ru-RU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 ко </a:t>
            </a:r>
            <a:r>
              <a:rPr lang="ru-RU" sz="3000" b="1">
                <a:solidFill>
                  <a:srgbClr val="0F4D1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времени</a:t>
            </a:r>
          </a:p>
          <a:p>
            <a:pPr algn="ctr"/>
            <a:r>
              <a:rPr lang="ru-RU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есть </a:t>
            </a:r>
            <a:r>
              <a:rPr lang="ru-RU" sz="30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скорость</a:t>
            </a:r>
            <a:r>
              <a:rPr lang="ru-RU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. </a:t>
            </a:r>
          </a:p>
        </p:txBody>
      </p:sp>
      <p:pic>
        <p:nvPicPr>
          <p:cNvPr id="18434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5" name="TextBox 7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Отношения чисел</a:t>
            </a:r>
            <a:endParaRPr lang="en-US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 величин</a:t>
            </a:r>
          </a:p>
        </p:txBody>
      </p:sp>
      <p:sp>
        <p:nvSpPr>
          <p:cNvPr id="18436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Отношение разноимённых</a:t>
            </a: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величин как новая величина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50825" y="2781300"/>
            <a:ext cx="8642350" cy="11080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В зависимости от того,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в каких единицах измерены расстояние и время, получаются различные 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единицы измерения скорости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50825" y="5561013"/>
            <a:ext cx="8642350" cy="11541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Для удобства единицы скорости чаще всего записывают с помощью наклонной черты: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км/ч, м/с 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и т.д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250825" y="3933825"/>
            <a:ext cx="8642350" cy="16002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В самой записи единиц скорости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видно отношение расстояния ко времени:</a:t>
            </a:r>
          </a:p>
          <a:p>
            <a:pPr algn="ctr"/>
            <a:endParaRPr lang="ru-RU" sz="32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endParaRPr lang="ru-RU" sz="22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EFE0"/>
              </a:clrFrom>
              <a:clrTo>
                <a:srgbClr val="FFEFE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87800" y="4697413"/>
            <a:ext cx="1160463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5540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Пример единиц измерения скорости</a:t>
            </a:r>
          </a:p>
        </p:txBody>
      </p:sp>
      <p:pic>
        <p:nvPicPr>
          <p:cNvPr id="19458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9" name="TextBox 7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Отношения чисел</a:t>
            </a:r>
            <a:endParaRPr lang="en-US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 величин</a:t>
            </a:r>
          </a:p>
        </p:txBody>
      </p:sp>
      <p:sp>
        <p:nvSpPr>
          <p:cNvPr id="19460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Отношение разноимённых</a:t>
            </a: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величин как новая величина</a:t>
            </a:r>
          </a:p>
        </p:txBody>
      </p:sp>
      <p:sp>
        <p:nvSpPr>
          <p:cNvPr id="19461" name="TextBox 11"/>
          <p:cNvSpPr txBox="1">
            <a:spLocks noChangeArrowheads="1"/>
          </p:cNvSpPr>
          <p:nvPr/>
        </p:nvSpPr>
        <p:spPr bwMode="auto">
          <a:xfrm>
            <a:off x="250825" y="1916113"/>
            <a:ext cx="8642350" cy="22479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Путь измерен в километрах,</a:t>
            </a:r>
          </a:p>
          <a:p>
            <a:pPr algn="ctr"/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а </a:t>
            </a:r>
            <a:r>
              <a:rPr lang="ru-RU" sz="3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время </a:t>
            </a:r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–</a:t>
            </a:r>
            <a:r>
              <a:rPr lang="ru-RU" sz="3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в часах</a:t>
            </a:r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тогда </a:t>
            </a:r>
            <a:r>
              <a:rPr lang="ru-RU" sz="3500" b="1">
                <a:solidFill>
                  <a:srgbClr val="008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скорость</a:t>
            </a:r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 будет выражена</a:t>
            </a:r>
          </a:p>
          <a:p>
            <a:pPr algn="ctr"/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в </a:t>
            </a:r>
            <a:r>
              <a:rPr lang="ru-RU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километрах</a:t>
            </a:r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3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 час</a:t>
            </a:r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EFE0"/>
              </a:clrFrom>
              <a:clrTo>
                <a:srgbClr val="FFEFE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825" y="4237038"/>
            <a:ext cx="8640763" cy="178435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24003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Отношение</a:t>
            </a:r>
          </a:p>
          <a:p>
            <a:pPr algn="ctr"/>
            <a:r>
              <a:rPr lang="ru-RU" sz="30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стоимости покупки</a:t>
            </a:r>
          </a:p>
          <a:p>
            <a:pPr algn="ctr"/>
            <a:r>
              <a:rPr lang="ru-RU" sz="3000" b="1">
                <a:solidFill>
                  <a:srgbClr val="008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к количеству, массе, длине и т. д. купленного товара</a:t>
            </a:r>
          </a:p>
          <a:p>
            <a:pPr algn="ctr"/>
            <a:r>
              <a:rPr lang="ru-RU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есть </a:t>
            </a:r>
            <a:r>
              <a:rPr lang="ru-RU" sz="30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цена этого товара</a:t>
            </a:r>
            <a:r>
              <a:rPr lang="ru-RU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pic>
        <p:nvPicPr>
          <p:cNvPr id="20482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3" name="TextBox 7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Отношения чисел</a:t>
            </a:r>
            <a:endParaRPr lang="en-US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 величин</a:t>
            </a:r>
          </a:p>
        </p:txBody>
      </p:sp>
      <p:sp>
        <p:nvSpPr>
          <p:cNvPr id="20484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Отношение разноимённых</a:t>
            </a: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величин как новая величина</a:t>
            </a:r>
          </a:p>
        </p:txBody>
      </p:sp>
      <p:sp>
        <p:nvSpPr>
          <p:cNvPr id="20485" name="TextBox 8"/>
          <p:cNvSpPr txBox="1">
            <a:spLocks noChangeArrowheads="1"/>
          </p:cNvSpPr>
          <p:nvPr/>
        </p:nvSpPr>
        <p:spPr bwMode="auto">
          <a:xfrm>
            <a:off x="250825" y="3716338"/>
            <a:ext cx="8642350" cy="4778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Пример</a:t>
            </a:r>
          </a:p>
        </p:txBody>
      </p:sp>
      <p:sp>
        <p:nvSpPr>
          <p:cNvPr id="20486" name="TextBox 10"/>
          <p:cNvSpPr txBox="1">
            <a:spLocks noChangeArrowheads="1"/>
          </p:cNvSpPr>
          <p:nvPr/>
        </p:nvSpPr>
        <p:spPr bwMode="auto">
          <a:xfrm>
            <a:off x="250825" y="4248150"/>
            <a:ext cx="8642350" cy="1630363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Стоимость 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покупки выражена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 рублях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а </a:t>
            </a:r>
            <a:r>
              <a:rPr lang="ru-RU" sz="2500" b="1">
                <a:solidFill>
                  <a:srgbClr val="008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количество – в килограммах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тогда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цена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будет выражена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в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рублях за килограмм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255428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Если оба члена отношения</a:t>
            </a:r>
          </a:p>
          <a:p>
            <a:pPr algn="ctr"/>
            <a:r>
              <a:rPr lang="ru-RU" sz="3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умножить или разделить</a:t>
            </a:r>
          </a:p>
          <a:p>
            <a:pPr algn="ctr"/>
            <a:r>
              <a:rPr lang="ru-RU" sz="3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одновременно</a:t>
            </a:r>
          </a:p>
          <a:p>
            <a:pPr algn="ctr"/>
            <a:r>
              <a:rPr lang="ru-RU" sz="32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 одно и то же ненулевое число</a:t>
            </a:r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3200" b="1">
                <a:solidFill>
                  <a:srgbClr val="0F4D1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то отношение не изменится</a:t>
            </a:r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pic>
        <p:nvPicPr>
          <p:cNvPr id="21506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7" name="TextBox 7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Отношения чисел</a:t>
            </a:r>
            <a:endParaRPr lang="en-US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 величин</a:t>
            </a:r>
          </a:p>
        </p:txBody>
      </p:sp>
      <p:sp>
        <p:nvSpPr>
          <p:cNvPr id="21508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Основное свойство отношения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EFE0"/>
              </a:clrFrom>
              <a:clrTo>
                <a:srgbClr val="FFEFE0">
                  <a:alpha val="0"/>
                </a:srgbClr>
              </a:clrTo>
            </a:clrChange>
          </a:blip>
          <a:srcRect t="-1" b="-33659"/>
          <a:stretch/>
        </p:blipFill>
        <p:spPr bwMode="auto">
          <a:xfrm>
            <a:off x="252413" y="3881438"/>
            <a:ext cx="8640762" cy="286067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1510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EFE0"/>
              </a:clrFrom>
              <a:clrTo>
                <a:srgbClr val="FFEFE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16238" y="6021388"/>
            <a:ext cx="3311525" cy="64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124618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С помощью основного свойства отношения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можно отношение дробных чисел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заменить равным ему отношением целых чисел.</a:t>
            </a:r>
          </a:p>
        </p:txBody>
      </p:sp>
      <p:pic>
        <p:nvPicPr>
          <p:cNvPr id="22530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1" name="TextBox 7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Отношения чисел</a:t>
            </a:r>
            <a:endParaRPr lang="en-US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 величин</a:t>
            </a:r>
          </a:p>
        </p:txBody>
      </p:sp>
      <p:sp>
        <p:nvSpPr>
          <p:cNvPr id="22532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Основное свойство отношения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50825" y="2565400"/>
            <a:ext cx="8642350" cy="862013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Для этого оба члена отношения умножают на общий знаменатель дробей.</a:t>
            </a:r>
            <a:endParaRPr lang="ru-RU" sz="25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EFE0"/>
              </a:clrFrom>
              <a:clrTo>
                <a:srgbClr val="FFEFE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2413" y="3500438"/>
            <a:ext cx="8640762" cy="146843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EFE0"/>
              </a:clrFrom>
              <a:clrTo>
                <a:srgbClr val="FFEFE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39975" y="5049838"/>
            <a:ext cx="4476750" cy="161925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867</TotalTime>
  <Words>823</Words>
  <Application>Microsoft Office PowerPoint</Application>
  <PresentationFormat>Экран (4:3)</PresentationFormat>
  <Paragraphs>223</Paragraphs>
  <Slides>17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1" baseType="lpstr">
      <vt:lpstr>Calibri</vt:lpstr>
      <vt:lpstr>Arial</vt:lpstr>
      <vt:lpstr>Verdana</vt:lpstr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Roman</dc:creator>
  <cp:lastModifiedBy>www.PHILka.RU</cp:lastModifiedBy>
  <cp:revision>117</cp:revision>
  <dcterms:created xsi:type="dcterms:W3CDTF">2012-12-15T11:02:59Z</dcterms:created>
  <dcterms:modified xsi:type="dcterms:W3CDTF">2013-12-11T04:44:17Z</dcterms:modified>
</cp:coreProperties>
</file>