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9"/>
  </p:notesMasterIdLst>
  <p:sldIdLst>
    <p:sldId id="256" r:id="rId2"/>
    <p:sldId id="376" r:id="rId3"/>
    <p:sldId id="329" r:id="rId4"/>
    <p:sldId id="378" r:id="rId5"/>
    <p:sldId id="379" r:id="rId6"/>
    <p:sldId id="380" r:id="rId7"/>
    <p:sldId id="381" r:id="rId8"/>
    <p:sldId id="377" r:id="rId9"/>
    <p:sldId id="382" r:id="rId10"/>
    <p:sldId id="385" r:id="rId11"/>
    <p:sldId id="386" r:id="rId12"/>
    <p:sldId id="383" r:id="rId13"/>
    <p:sldId id="352" r:id="rId14"/>
    <p:sldId id="387" r:id="rId15"/>
    <p:sldId id="384" r:id="rId16"/>
    <p:sldId id="375" r:id="rId17"/>
    <p:sldId id="350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0033"/>
    <a:srgbClr val="000066"/>
    <a:srgbClr val="990000"/>
    <a:srgbClr val="009900"/>
    <a:srgbClr val="00CC00"/>
    <a:srgbClr val="FFFF66"/>
    <a:srgbClr val="FFCC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6816" autoAdjust="0"/>
    <p:restoredTop sz="89620" autoAdjust="0"/>
  </p:normalViewPr>
  <p:slideViewPr>
    <p:cSldViewPr>
      <p:cViewPr>
        <p:scale>
          <a:sx n="100" d="100"/>
          <a:sy n="100" d="100"/>
        </p:scale>
        <p:origin x="-558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4C20662-BE2E-4D4E-971E-594527FD4A6A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D7830-F449-4D87-B824-0827EAEC716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7F247F-21B5-456A-A77E-B7BC4649E89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58107-47A8-4E15-B170-1A652C618805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90B49-1B8E-4704-B847-77B398775CB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862CC-B225-4A0E-84EF-F3DBB84BBCB2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7277D-ACB7-4711-9B75-FEA3C69C99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30AF1-C7A2-4C36-BDD6-B2C4D722A089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95652-1833-4B8C-ADDF-B389C63EC53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A0E9C-EA26-4D5F-A5E8-782CBBB4A1BF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F8D38-C306-456A-BF0A-695F22DFFE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C29B3-5C23-4822-B465-282387EA80A8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0F14F-B18A-4B05-A7F5-4B4FCAF483F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D316D-0D9E-4EE8-9EEF-F25149DAEBC5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54946-49F1-4644-AB3C-6CCE36109F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ECDA-A3A2-4061-9CD4-F3BEFBBEB22B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1D586-052F-4D50-9BEC-95C73A9619F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B839C-8F1C-4963-BA53-C570F4B5B09A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DED44-DCD2-4D5B-9D4E-0A4B0E167F7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016D2-47D6-4A30-AEC6-70602B3C3198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89EDD-B0E2-4622-A756-013C42B0AC3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D640E-2A18-4272-BA19-6642F576A89F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DE6E9-12A7-4B58-AE7C-6D75AB8B5F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5ED6A-6C9A-40BB-917B-4E0563D193B3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5FB77-486B-4308-B723-0398B0CEFD1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AE49BBB-82A7-4B9F-AC2F-F669E935201A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E78D51-92A4-410A-B92F-23858CC22AB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0"/>
            <a:ext cx="8297496" cy="184482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dirty="0">
                <a:effectLst/>
              </a:rPr>
              <a:t>Геометрический орнамент</a:t>
            </a:r>
            <a:endParaRPr lang="ru-RU" sz="6000" dirty="0">
              <a:solidFill>
                <a:srgbClr val="FFFF66"/>
              </a:solidFill>
              <a:effectLst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595938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smtClean="0">
                <a:solidFill>
                  <a:srgbClr val="000066"/>
                </a:solidFill>
              </a:rPr>
              <a:t>1-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</a:t>
            </a:r>
            <a:r>
              <a:rPr lang="en-US" sz="2000" smtClean="0">
                <a:solidFill>
                  <a:srgbClr val="000066"/>
                </a:solidFill>
              </a:rPr>
              <a:t>12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788" y="635317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5" descr="sov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8" y="4441825"/>
            <a:ext cx="20161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" descr="C:\Users\msi\Downloads\орнамент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79675" y="1758950"/>
            <a:ext cx="4037013" cy="382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38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4098" name="Picture 2" descr="C:\Users\Софья\Desktop\tri-sy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9963" y="333375"/>
            <a:ext cx="5146675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другие варианты проблемного вопроса</a:t>
            </a:r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600" dirty="0">
                <a:solidFill>
                  <a:srgbClr val="000066"/>
                </a:solidFill>
              </a:rPr>
              <a:t>Как создавать разные узоры</a:t>
            </a:r>
            <a:r>
              <a:rPr lang="ru-RU" sz="6600" dirty="0">
                <a:solidFill>
                  <a:srgbClr val="000066"/>
                </a:solidFill>
              </a:rPr>
              <a:t>?</a:t>
            </a:r>
            <a:endParaRPr lang="ru-RU" sz="4400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250825" y="836613"/>
            <a:ext cx="8650288" cy="4811712"/>
          </a:xfrm>
          <a:prstGeom prst="wedgeEllipseCallout">
            <a:avLst>
              <a:gd name="adj1" fmla="val -13542"/>
              <a:gd name="adj2" fmla="val 4513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solidFill>
                  <a:srgbClr val="660033"/>
                </a:solidFill>
              </a:rPr>
              <a:t>Мы уже с вами рисовали узоры. Вспомните, из </a:t>
            </a:r>
            <a:r>
              <a:rPr lang="ru-RU" sz="4400" b="1" dirty="0">
                <a:solidFill>
                  <a:srgbClr val="660033"/>
                </a:solidFill>
              </a:rPr>
              <a:t>каких деталей (частей) они состояли?</a:t>
            </a:r>
          </a:p>
        </p:txBody>
      </p:sp>
      <p:sp>
        <p:nvSpPr>
          <p:cNvPr id="5" name="Овальная выноска 4"/>
          <p:cNvSpPr/>
          <p:nvPr/>
        </p:nvSpPr>
        <p:spPr>
          <a:xfrm>
            <a:off x="25592" y="1556792"/>
            <a:ext cx="8875105" cy="3600401"/>
          </a:xfrm>
          <a:prstGeom prst="wedgeEllipseCallout">
            <a:avLst>
              <a:gd name="adj1" fmla="val -15729"/>
              <a:gd name="adj2" fmla="val 45599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Как вы думаете, что нужно сделать, чтобы из точек, палочек, линий получился узор?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35754" y="116632"/>
            <a:ext cx="7992888" cy="194421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3200">
                <a:solidFill>
                  <a:srgbClr val="660033"/>
                </a:solidFill>
              </a:rPr>
              <a:t>Ещё в древние времена люди украшали узорами оружие, каменные и костяные ножи, глиняную посуду, здания. </a:t>
            </a:r>
          </a:p>
        </p:txBody>
      </p:sp>
      <p:pic>
        <p:nvPicPr>
          <p:cNvPr id="6" name="Picture 2" descr="C:\Users\Софья\Desktop\726512_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7613" y="2349500"/>
            <a:ext cx="68294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4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08567" y="260648"/>
            <a:ext cx="7776864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Кто же придумывал эти узоры? Откуда древние мастера их «срисовывали»?</a:t>
            </a:r>
          </a:p>
        </p:txBody>
      </p:sp>
      <p:pic>
        <p:nvPicPr>
          <p:cNvPr id="6146" name="Picture 2" descr="C:\Users\Софья\Desktop\d1e16743731-materialy-dlya-tvorchestva-tkani-so-slavyanskim-n66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0475" y="1700213"/>
            <a:ext cx="6672263" cy="500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382778"/>
            <a:ext cx="7992888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А какие инструменты использовал древний художник?</a:t>
            </a:r>
          </a:p>
        </p:txBody>
      </p:sp>
      <p:pic>
        <p:nvPicPr>
          <p:cNvPr id="7" name="Picture 2" descr="C:\Users\Софья\Desktop\Rastitelnyj_ornament._Fragment_friza._Alexandria_National_Muse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0163" y="2060575"/>
            <a:ext cx="6615112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253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8194" name="Picture 2" descr="C:\Users\Софья\Desktop\49709622_ETbAmpho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3132137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C:\Users\Софья\Desktop\55189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65563" y="209550"/>
            <a:ext cx="497840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Софья\Desktop\bushman_ar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8038" y="3429000"/>
            <a:ext cx="4710112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5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1258888" y="188913"/>
            <a:ext cx="6175375" cy="4608512"/>
          </a:xfrm>
          <a:prstGeom prst="wedgeRoundRectCallout">
            <a:avLst>
              <a:gd name="adj1" fmla="val -20103"/>
              <a:gd name="adj2" fmla="val 49787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b="1" i="1" dirty="0">
                <a:solidFill>
                  <a:schemeClr val="accent5">
                    <a:lumMod val="50000"/>
                  </a:schemeClr>
                </a:solidFill>
              </a:rPr>
              <a:t>До чтения: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2400" b="1" i="1" dirty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</a:rPr>
              <a:t>Рассмотрите текст, заглавие, найдите выделенные слова и прочитайте 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</a:rPr>
              <a:t>их.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</a:rPr>
              <a:t>- Какие слова вам здесь знакомы, а какие нет?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2850" y="188913"/>
            <a:ext cx="6221413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57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2124075" y="908050"/>
            <a:ext cx="5256213" cy="3744913"/>
          </a:xfrm>
          <a:prstGeom prst="wedgeRoundRectCallout">
            <a:avLst>
              <a:gd name="adj1" fmla="val -21133"/>
              <a:gd name="adj2" fmla="val 49869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2400" b="1" i="1" dirty="0">
                <a:solidFill>
                  <a:schemeClr val="accent5">
                    <a:lumMod val="50000"/>
                  </a:schemeClr>
                </a:solidFill>
              </a:rPr>
              <a:t>Во время чтения: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  <a:p>
            <a:pPr algn="just">
              <a:defRPr/>
            </a:pPr>
            <a:r>
              <a:rPr lang="ru-RU" sz="2400" dirty="0">
                <a:solidFill>
                  <a:schemeClr val="accent5">
                    <a:lumMod val="50000"/>
                  </a:schemeClr>
                </a:solidFill>
              </a:rPr>
              <a:t>- Мы сейчас будем читать, задавая вопросы автору, пробовать отвечать на эти вопросы и проверять свои предположения по 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</a:rPr>
              <a:t>тексту.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15888"/>
            <a:ext cx="6221413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560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539750" y="2492375"/>
            <a:ext cx="8064500" cy="2087563"/>
          </a:xfrm>
          <a:prstGeom prst="wedgeRoundRectCallout">
            <a:avLst>
              <a:gd name="adj1" fmla="val -20247"/>
              <a:gd name="adj2" fmla="val 49989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b="1">
                <a:solidFill>
                  <a:srgbClr val="7B3913"/>
                </a:solidFill>
              </a:rPr>
              <a:t>Скажите, а какой орнамент легче изображать: растительный или геометрический?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62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99592" y="188640"/>
            <a:ext cx="7560840" cy="12241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Рассмотрите </a:t>
            </a:r>
            <a:r>
              <a:rPr lang="ru-RU" sz="4000" dirty="0">
                <a:solidFill>
                  <a:srgbClr val="660033"/>
                </a:solidFill>
              </a:rPr>
              <a:t>узоры на листьях.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717675"/>
            <a:ext cx="3087687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76813" y="1717675"/>
            <a:ext cx="3087687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611560" y="188640"/>
            <a:ext cx="7992888" cy="12241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660033"/>
                </a:solidFill>
              </a:rPr>
              <a:t>Из каких элементов состоят орнаменты </a:t>
            </a:r>
            <a:r>
              <a:rPr lang="ru-RU" sz="2800" dirty="0">
                <a:solidFill>
                  <a:srgbClr val="660033"/>
                </a:solidFill>
              </a:rPr>
              <a:t>на рисунках? Обведите </a:t>
            </a:r>
            <a:r>
              <a:rPr lang="ru-RU" sz="2800" dirty="0">
                <a:solidFill>
                  <a:srgbClr val="660033"/>
                </a:solidFill>
              </a:rPr>
              <a:t>и </a:t>
            </a:r>
            <a:r>
              <a:rPr lang="ru-RU" sz="2800" dirty="0">
                <a:solidFill>
                  <a:srgbClr val="660033"/>
                </a:solidFill>
              </a:rPr>
              <a:t>раскрасьте </a:t>
            </a:r>
            <a:r>
              <a:rPr lang="ru-RU" sz="2800" dirty="0">
                <a:solidFill>
                  <a:srgbClr val="660033"/>
                </a:solidFill>
              </a:rPr>
              <a:t>серые </a:t>
            </a:r>
            <a:r>
              <a:rPr lang="ru-RU" sz="2800" dirty="0">
                <a:solidFill>
                  <a:srgbClr val="660033"/>
                </a:solidFill>
              </a:rPr>
              <a:t>орнаменты в рабочей тетради.</a:t>
            </a:r>
            <a:endParaRPr lang="ru-RU" sz="2800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600" b="1" dirty="0">
                <a:solidFill>
                  <a:srgbClr val="000066"/>
                </a:solidFill>
              </a:rPr>
              <a:t>Как создавать разные узоры</a:t>
            </a:r>
            <a:r>
              <a:rPr lang="ru-RU" sz="6600" b="1" dirty="0">
                <a:solidFill>
                  <a:srgbClr val="000066"/>
                </a:solidFill>
              </a:rPr>
              <a:t>?</a:t>
            </a:r>
            <a:endParaRPr lang="ru-RU" sz="66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867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1484313"/>
            <a:ext cx="3163887" cy="513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0" y="1484313"/>
            <a:ext cx="3162300" cy="513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79388" y="188913"/>
            <a:ext cx="8713787" cy="1152525"/>
          </a:xfrm>
          <a:prstGeom prst="wedgeRoundRectCallout">
            <a:avLst>
              <a:gd name="adj1" fmla="val -20471"/>
              <a:gd name="adj2" fmla="val 5155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b="1">
                <a:solidFill>
                  <a:srgbClr val="7B3913"/>
                </a:solidFill>
                <a:latin typeface="Calibri" pitchFamily="34" charset="0"/>
              </a:rPr>
              <a:t>Достаньте листочки, заготовленные дома, придумайте и выполните на листочках орнамент</a:t>
            </a:r>
            <a:r>
              <a:rPr lang="ru-RU" sz="2800" b="1">
                <a:solidFill>
                  <a:srgbClr val="7B3913"/>
                </a:solidFill>
                <a:latin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69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0100" y="1196975"/>
            <a:ext cx="2484438" cy="554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4538" y="1196975"/>
            <a:ext cx="2509837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827088" y="115888"/>
            <a:ext cx="7921625" cy="936625"/>
          </a:xfrm>
          <a:prstGeom prst="wedgeRoundRectCallout">
            <a:avLst>
              <a:gd name="adj1" fmla="val -20435"/>
              <a:gd name="adj2" fmla="val 40606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</a:rPr>
              <a:t>Дорисуйте панно.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30722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algn="ctr" eaLnBrk="1" hangingPunct="1">
              <a:lnSpc>
                <a:spcPct val="90000"/>
              </a:lnSpc>
            </a:pPr>
            <a:endParaRPr lang="ru-RU" sz="3700" b="1" smtClean="0">
              <a:solidFill>
                <a:srgbClr val="FF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0000"/>
                </a:solidFill>
              </a:rPr>
              <a:t>         </a:t>
            </a:r>
            <a:r>
              <a:rPr lang="ru-RU" sz="5400" b="1" smtClean="0">
                <a:solidFill>
                  <a:srgbClr val="FF0000"/>
                </a:solidFill>
              </a:rPr>
              <a:t>Я молодец</a:t>
            </a:r>
          </a:p>
          <a:p>
            <a:pPr eaLnBrk="1" hangingPunct="1">
              <a:lnSpc>
                <a:spcPct val="90000"/>
              </a:lnSpc>
            </a:pPr>
            <a:r>
              <a:rPr lang="ru-RU" sz="4400" b="1" smtClean="0">
                <a:solidFill>
                  <a:srgbClr val="00B050"/>
                </a:solidFill>
              </a:rPr>
              <a:t>       </a:t>
            </a:r>
            <a:r>
              <a:rPr lang="ru-RU" sz="4400" b="1" smtClean="0">
                <a:solidFill>
                  <a:srgbClr val="00CC00"/>
                </a:solidFill>
              </a:rPr>
              <a:t>Мне нужно ещё поработать</a:t>
            </a:r>
          </a:p>
          <a:p>
            <a:pPr eaLnBrk="1" hangingPunct="1">
              <a:lnSpc>
                <a:spcPct val="90000"/>
              </a:lnSpc>
            </a:pPr>
            <a:r>
              <a:rPr lang="ru-RU" sz="4800" b="1" smtClean="0">
                <a:solidFill>
                  <a:srgbClr val="000066"/>
                </a:solidFill>
              </a:rPr>
              <a:t>       Сегодня не мой день</a:t>
            </a:r>
          </a:p>
          <a:p>
            <a:pPr eaLnBrk="1" hangingPunct="1">
              <a:lnSpc>
                <a:spcPct val="90000"/>
              </a:lnSpc>
            </a:pPr>
            <a:endParaRPr lang="ru-RU" sz="3600" smtClean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68300" y="2636838"/>
            <a:ext cx="647700" cy="6477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68300" y="3465513"/>
            <a:ext cx="647700" cy="6477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68300" y="4292600"/>
            <a:ext cx="649288" cy="64928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>
              <a:defRPr/>
            </a:pPr>
            <a:r>
              <a:rPr lang="ru-RU" sz="6000" smtClean="0">
                <a:solidFill>
                  <a:srgbClr val="FFFF66"/>
                </a:solidFill>
                <a:effectLst/>
              </a:rPr>
              <a:t>Домашнее задание</a:t>
            </a:r>
            <a:endParaRPr lang="ru-RU">
              <a:effectLst/>
            </a:endParaRPr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1628800"/>
            <a:ext cx="8640960" cy="490442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4400">
                <a:solidFill>
                  <a:srgbClr val="000066"/>
                </a:solidFill>
              </a:rPr>
              <a:t>   Принести альбом, карандаш, ножницы, рабочую тетрадь, цветные карандаши, клей, листочки, выполненные на уроке для коллективной работы, фломастеры.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2557</TotalTime>
  <Words>193</Words>
  <Application>Microsoft Office PowerPoint</Application>
  <PresentationFormat>Экран (4:3)</PresentationFormat>
  <Paragraphs>28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Constantia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164</cp:revision>
  <dcterms:created xsi:type="dcterms:W3CDTF">2012-09-17T15:13:52Z</dcterms:created>
  <dcterms:modified xsi:type="dcterms:W3CDTF">2013-12-03T15:31:10Z</dcterms:modified>
</cp:coreProperties>
</file>