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59" r:id="rId3"/>
    <p:sldId id="298" r:id="rId4"/>
    <p:sldId id="311" r:id="rId5"/>
    <p:sldId id="310" r:id="rId6"/>
    <p:sldId id="312" r:id="rId7"/>
    <p:sldId id="313" r:id="rId8"/>
    <p:sldId id="314" r:id="rId9"/>
    <p:sldId id="315" r:id="rId10"/>
    <p:sldId id="316" r:id="rId11"/>
    <p:sldId id="322" r:id="rId12"/>
    <p:sldId id="318" r:id="rId13"/>
    <p:sldId id="320" r:id="rId14"/>
    <p:sldId id="319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600"/>
    <a:srgbClr val="FFE06D"/>
    <a:srgbClr val="990000"/>
    <a:srgbClr val="FF9900"/>
    <a:srgbClr val="800000"/>
    <a:srgbClr val="660033"/>
    <a:srgbClr val="009900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21" autoAdjust="0"/>
    <p:restoredTop sz="90127" autoAdjust="0"/>
  </p:normalViewPr>
  <p:slideViewPr>
    <p:cSldViewPr>
      <p:cViewPr>
        <p:scale>
          <a:sx n="100" d="100"/>
          <a:sy n="100" d="100"/>
        </p:scale>
        <p:origin x="-180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7F5B06-05D9-4964-B0FA-AFEDA3A86165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F433603-A9AF-4D06-94A5-07BCC13F3D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Фирсов</a:t>
            </a:r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026E38-4AE3-411B-8645-187E3CB3B87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23E16-E071-44F2-BCFE-307BAE822FDF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EADA0-9A4F-493D-8132-386E8EB92D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0570A-B7E8-4663-8CD9-A7CF194C21A9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A3137-6E79-48C8-B3F5-E0EF2279C4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D68DB-067E-4134-8EA5-11B506CC71AF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A9278-D32A-4FC4-B5E9-30E9CBB37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B7C49-B921-4DF7-81D0-32A77530F55C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E9DB4-D24E-46FA-9C1A-B3E0E3A19D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6622E-EF4B-4D48-A362-0E20C40AE185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F0D74-302C-4705-9072-4AA4C8B576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358A4-CBAA-407F-8503-7E9303C0F58B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23822-FD79-4051-9DCE-E80A98CC0A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31296-E0DE-46A5-BB74-F4BC33F6AF8B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5DC21-83EC-4DFA-A013-83D94BDDD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C9711-19A5-4477-86E7-5FB747DCB2D4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95A93-0C72-4EAD-839A-79909634EF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0DF41-CA71-4A10-88BF-C90474E77732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69260-297B-4641-AB39-D46D33449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AA49C-730B-4F35-A932-237957CB9306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708DE-7745-4C12-8444-763F06D00D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87807-C9C4-4632-9190-77CBC659ED2D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527AE-49E2-434A-B13E-FB101991E5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6120B7-9AE2-40FA-95DC-DB83E1FF63E6}" type="datetimeFigureOut">
              <a:rPr lang="ru-RU"/>
              <a:pPr>
                <a:defRPr/>
              </a:pPr>
              <a:t>15.09.2013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85C14B-BA58-42A7-BE5F-3813330CD3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4040" y="-244624"/>
            <a:ext cx="7851648" cy="122535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Чудо-радуга. Живое письмо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0738" y="5726113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1</a:t>
            </a:r>
            <a:r>
              <a:rPr lang="en-US" sz="2000" smtClean="0">
                <a:solidFill>
                  <a:srgbClr val="000066"/>
                </a:solidFill>
              </a:rPr>
              <a:t>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4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116638" y="6332538"/>
            <a:ext cx="2559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2450" y="1171575"/>
            <a:ext cx="5611813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42926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smtClean="0"/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628800"/>
            <a:ext cx="8352928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002060"/>
                </a:solidFill>
              </a:rPr>
              <a:t>Почему радугу называют чудом?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052638"/>
            <a:ext cx="4073525" cy="428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683568" y="188638"/>
            <a:ext cx="7848872" cy="144016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Вспомните порядок цветов радуги. На каком из рисунков радуга изображена правильно?</a:t>
            </a:r>
            <a:endParaRPr lang="ru-RU" sz="3200" dirty="0">
              <a:solidFill>
                <a:srgbClr val="660033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2076450"/>
            <a:ext cx="4687887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2047875"/>
            <a:ext cx="9161463" cy="416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-17463" y="260350"/>
            <a:ext cx="9161463" cy="1439863"/>
          </a:xfrm>
          <a:prstGeom prst="wedgeEllipse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>Организуем рабочее место</a:t>
            </a:r>
            <a:endParaRPr lang="ru-RU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36838"/>
            <a:ext cx="410845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67250" y="2636838"/>
            <a:ext cx="44450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0" y="692150"/>
            <a:ext cx="9112250" cy="1512888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002060"/>
                </a:solidFill>
              </a:rPr>
              <a:t>Правильно держим карандаш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3933825"/>
            <a:ext cx="7277100" cy="276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Прямая со стрелкой 4"/>
          <p:cNvCxnSpPr/>
          <p:nvPr/>
        </p:nvCxnSpPr>
        <p:spPr>
          <a:xfrm>
            <a:off x="1476375" y="2852738"/>
            <a:ext cx="503238" cy="10810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924300" y="2852738"/>
            <a:ext cx="503238" cy="10810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4859338" y="2852738"/>
            <a:ext cx="504825" cy="10810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7059613" y="2852738"/>
            <a:ext cx="0" cy="10810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6300788" y="2852738"/>
            <a:ext cx="503237" cy="10810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6" name="Прямая со стрелкой 4095"/>
          <p:cNvCxnSpPr/>
          <p:nvPr/>
        </p:nvCxnSpPr>
        <p:spPr>
          <a:xfrm flipH="1">
            <a:off x="7308850" y="2852738"/>
            <a:ext cx="503238" cy="10810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7" name="Скругленный прямоугольник 4096"/>
          <p:cNvSpPr/>
          <p:nvPr/>
        </p:nvSpPr>
        <p:spPr>
          <a:xfrm>
            <a:off x="467544" y="548680"/>
            <a:ext cx="8280920" cy="144016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3200">
                <a:solidFill>
                  <a:srgbClr val="660033"/>
                </a:solidFill>
              </a:rPr>
              <a:t>Закрась квадратики своим любимым цветом. Наноси штриховку по направлению стрелок.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0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0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684213" y="1633538"/>
            <a:ext cx="7754937" cy="3168650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660033"/>
                </a:solidFill>
              </a:rPr>
              <a:t>Рассмотрите свою работу. Чем отличаются раскрашенные вами квадраты? Почему?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Текст 2"/>
          <p:cNvSpPr>
            <a:spLocks noGrp="1"/>
          </p:cNvSpPr>
          <p:nvPr>
            <p:ph type="body" idx="1"/>
          </p:nvPr>
        </p:nvSpPr>
        <p:spPr>
          <a:xfrm>
            <a:off x="395288" y="1628775"/>
            <a:ext cx="8353425" cy="3816350"/>
          </a:xfrm>
        </p:spPr>
        <p:txBody>
          <a:bodyPr/>
          <a:lstStyle/>
          <a:p>
            <a:pPr algn="just"/>
            <a:r>
              <a:rPr lang="ru-RU" sz="3600" b="1" smtClean="0">
                <a:solidFill>
                  <a:srgbClr val="800000"/>
                </a:solidFill>
              </a:rPr>
              <a:t>     Цвета могут быть бледнее или ярче. Художники называют это свойство «</a:t>
            </a:r>
            <a:r>
              <a:rPr lang="ru-RU" sz="3600" b="1" smtClean="0">
                <a:solidFill>
                  <a:srgbClr val="FFFF66"/>
                </a:solidFill>
              </a:rPr>
              <a:t>насыщенность цвета</a:t>
            </a:r>
            <a:r>
              <a:rPr lang="ru-RU" sz="3600" b="1" smtClean="0">
                <a:solidFill>
                  <a:srgbClr val="800000"/>
                </a:solidFill>
              </a:rPr>
              <a:t>». Чем больше слоёв штриховки в разных направлениях вы наносите, тем темнее, ярче, насыщеннее становится цвет.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" y="2459038"/>
            <a:ext cx="4248150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7563" y="2476500"/>
            <a:ext cx="4248150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3700" y="5445125"/>
            <a:ext cx="8507413" cy="120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685800" y="404813"/>
            <a:ext cx="8189913" cy="1871662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660033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660033"/>
                </a:solidFill>
              </a:rPr>
              <a:t>Какая из бабочек выглядит ярче – оранжевая или голубая на синем фоне? 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711200" y="209550"/>
            <a:ext cx="8189913" cy="1873250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660033"/>
                </a:solidFill>
              </a:rPr>
              <a:t>Красная или синяя на зелёном?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Текст 2"/>
          <p:cNvSpPr>
            <a:spLocks noGrp="1"/>
          </p:cNvSpPr>
          <p:nvPr>
            <p:ph type="body" idx="1"/>
          </p:nvPr>
        </p:nvSpPr>
        <p:spPr>
          <a:xfrm>
            <a:off x="611188" y="1268413"/>
            <a:ext cx="8074025" cy="3173412"/>
          </a:xfrm>
        </p:spPr>
        <p:txBody>
          <a:bodyPr/>
          <a:lstStyle/>
          <a:p>
            <a:pPr algn="just"/>
            <a:r>
              <a:rPr lang="ru-RU" sz="3200" b="1" smtClean="0">
                <a:solidFill>
                  <a:srgbClr val="800000"/>
                </a:solidFill>
              </a:rPr>
              <a:t>      </a:t>
            </a:r>
            <a:r>
              <a:rPr lang="ru-RU" sz="3600" b="1" smtClean="0">
                <a:solidFill>
                  <a:srgbClr val="800000"/>
                </a:solidFill>
              </a:rPr>
              <a:t>Художники давно заметили, что некоторые цвета кажутся ярче, когда находятся рядом. Это зелёный и красный, жёлтый и фиолетовый, оранжевый и синий. Эти цвета как бы дополняют друг друга. Их так и называют − </a:t>
            </a:r>
            <a:r>
              <a:rPr lang="ru-RU" sz="3600" b="1" smtClean="0">
                <a:solidFill>
                  <a:srgbClr val="FFFF66"/>
                </a:solidFill>
              </a:rPr>
              <a:t>дополнительными цветами.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851648" cy="1828800"/>
          </a:xfrm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 algn="ctr">
              <a:buFont typeface="Georgia" pitchFamily="18" charset="0"/>
              <a:buNone/>
              <a:defRPr/>
            </a:pPr>
            <a:r>
              <a:rPr lang="ru-RU" dirty="0" smtClean="0">
                <a:solidFill>
                  <a:srgbClr val="800000"/>
                </a:solidFill>
                <a:effectLst/>
                <a:latin typeface="Arial" charset="0"/>
              </a:rPr>
              <a:t>Дополнительные цвета</a:t>
            </a:r>
          </a:p>
        </p:txBody>
      </p:sp>
      <p:sp>
        <p:nvSpPr>
          <p:cNvPr id="25602" name="Rectangle 4"/>
          <p:cNvSpPr>
            <a:spLocks noGrp="1"/>
          </p:cNvSpPr>
          <p:nvPr>
            <p:ph type="subTitle" idx="1"/>
          </p:nvPr>
        </p:nvSpPr>
        <p:spPr>
          <a:xfrm>
            <a:off x="179388" y="2565400"/>
            <a:ext cx="5761037" cy="1752600"/>
          </a:xfrm>
        </p:spPr>
        <p:txBody>
          <a:bodyPr/>
          <a:lstStyle/>
          <a:p>
            <a:pPr marR="0" algn="ctr">
              <a:buFont typeface="Georgia" pitchFamily="18" charset="0"/>
              <a:buNone/>
            </a:pPr>
            <a:r>
              <a:rPr lang="ru-RU" sz="3200" b="1" smtClean="0">
                <a:solidFill>
                  <a:srgbClr val="006600"/>
                </a:solidFill>
                <a:latin typeface="Arial" charset="0"/>
              </a:rPr>
              <a:t>Зелёный –</a:t>
            </a:r>
            <a:r>
              <a:rPr lang="ru-RU" sz="3200" b="1" smtClean="0">
                <a:solidFill>
                  <a:srgbClr val="009900"/>
                </a:solidFill>
                <a:latin typeface="Arial" charset="0"/>
              </a:rPr>
              <a:t> </a:t>
            </a:r>
            <a:r>
              <a:rPr lang="ru-RU" sz="3200" b="1" smtClean="0">
                <a:solidFill>
                  <a:srgbClr val="FF3300"/>
                </a:solidFill>
                <a:latin typeface="Arial" charset="0"/>
              </a:rPr>
              <a:t>красный</a:t>
            </a:r>
          </a:p>
          <a:p>
            <a:pPr marR="0" algn="ctr">
              <a:buFont typeface="Georgia" pitchFamily="18" charset="0"/>
              <a:buNone/>
            </a:pPr>
            <a:endParaRPr lang="ru-RU" sz="3200" b="1" smtClean="0">
              <a:solidFill>
                <a:srgbClr val="FF3300"/>
              </a:solidFill>
              <a:latin typeface="Arial" charset="0"/>
            </a:endParaRPr>
          </a:p>
          <a:p>
            <a:pPr marR="0" algn="ctr">
              <a:buFont typeface="Georgia" pitchFamily="18" charset="0"/>
              <a:buNone/>
            </a:pPr>
            <a:r>
              <a:rPr lang="ru-RU" sz="3200" b="1" smtClean="0">
                <a:solidFill>
                  <a:srgbClr val="FFFF00"/>
                </a:solidFill>
                <a:latin typeface="Arial" charset="0"/>
              </a:rPr>
              <a:t>Жёлтый – </a:t>
            </a:r>
            <a:r>
              <a:rPr lang="ru-RU" sz="3200" b="1" smtClean="0">
                <a:solidFill>
                  <a:srgbClr val="660066"/>
                </a:solidFill>
                <a:latin typeface="Arial" charset="0"/>
              </a:rPr>
              <a:t>фиолетовый</a:t>
            </a:r>
          </a:p>
          <a:p>
            <a:pPr marR="0" algn="ctr">
              <a:buFont typeface="Georgia" pitchFamily="18" charset="0"/>
              <a:buNone/>
            </a:pPr>
            <a:endParaRPr lang="ru-RU" sz="3200" b="1" smtClean="0">
              <a:solidFill>
                <a:srgbClr val="660066"/>
              </a:solidFill>
              <a:latin typeface="Arial" charset="0"/>
            </a:endParaRPr>
          </a:p>
          <a:p>
            <a:pPr marR="0" algn="ctr">
              <a:buFont typeface="Georgia" pitchFamily="18" charset="0"/>
              <a:buNone/>
            </a:pPr>
            <a:r>
              <a:rPr lang="ru-RU" sz="3200" b="1" smtClean="0">
                <a:solidFill>
                  <a:srgbClr val="FF6600"/>
                </a:solidFill>
                <a:latin typeface="Arial" charset="0"/>
              </a:rPr>
              <a:t>Оранжевый – </a:t>
            </a:r>
            <a:r>
              <a:rPr lang="ru-RU" sz="3200" b="1" smtClean="0">
                <a:solidFill>
                  <a:srgbClr val="0033CC"/>
                </a:solidFill>
                <a:latin typeface="Arial" charset="0"/>
              </a:rPr>
              <a:t>синий</a:t>
            </a:r>
            <a:endParaRPr lang="ru-RU" sz="3200" b="1" smtClean="0">
              <a:solidFill>
                <a:srgbClr val="FF6600"/>
              </a:solidFill>
              <a:latin typeface="Arial" charset="0"/>
            </a:endParaRPr>
          </a:p>
        </p:txBody>
      </p:sp>
      <p:graphicFrame>
        <p:nvGraphicFramePr>
          <p:cNvPr id="121883" name="Group 27"/>
          <p:cNvGraphicFramePr>
            <a:graphicFrameLocks noGrp="1"/>
          </p:cNvGraphicFramePr>
          <p:nvPr>
            <p:ph sz="half" idx="4294967295"/>
          </p:nvPr>
        </p:nvGraphicFramePr>
        <p:xfrm>
          <a:off x="5867400" y="2349500"/>
          <a:ext cx="2590800" cy="3732213"/>
        </p:xfrm>
        <a:graphic>
          <a:graphicData uri="http://schemas.openxmlformats.org/drawingml/2006/table">
            <a:tbl>
              <a:tblPr/>
              <a:tblGrid>
                <a:gridCol w="1259160"/>
                <a:gridCol w="1331640"/>
              </a:tblGrid>
              <a:tr h="1224136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00"/>
                    </a:solidFill>
                  </a:tcPr>
                </a:tc>
              </a:tr>
              <a:tr h="1254311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0066"/>
                    </a:solidFill>
                  </a:tcPr>
                </a:tc>
              </a:tr>
              <a:tr h="1254311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53515E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54300"/>
            <a:ext cx="3384550" cy="253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5288" y="2654300"/>
            <a:ext cx="3455987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3213" y="4437063"/>
            <a:ext cx="3208337" cy="238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ьная выноска 3"/>
          <p:cNvSpPr/>
          <p:nvPr/>
        </p:nvSpPr>
        <p:spPr>
          <a:xfrm>
            <a:off x="179388" y="0"/>
            <a:ext cx="8751887" cy="2349500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800000"/>
                </a:solidFill>
              </a:rPr>
              <a:t>Птичка какого цвета будет лучше всего видна на красном фоне? На жёлтом? На голубом?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0" y="-63500"/>
            <a:ext cx="9144000" cy="2347913"/>
          </a:xfrm>
          <a:prstGeom prst="wedgeEllipseCallou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990000"/>
                </a:solidFill>
              </a:rPr>
              <a:t>Раскрась первую и вторую птичку так, чтобы они были хорошо заметны, а третью птичку «спрячь</a:t>
            </a:r>
            <a:r>
              <a:rPr lang="ru-RU" sz="2800" b="1" dirty="0">
                <a:solidFill>
                  <a:srgbClr val="990000"/>
                </a:solidFill>
              </a:rPr>
              <a:t>»</a:t>
            </a:r>
            <a:endParaRPr lang="ru-RU" sz="2800" b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smtClean="0"/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988840"/>
            <a:ext cx="8352928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 dirty="0">
                <a:solidFill>
                  <a:srgbClr val="002060"/>
                </a:solidFill>
              </a:rPr>
              <a:t>Почему радугу называют чудом?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215900" y="1506538"/>
            <a:ext cx="8712200" cy="3600450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600" b="1">
                <a:solidFill>
                  <a:srgbClr val="660033"/>
                </a:solidFill>
              </a:rPr>
              <a:t>«Радугу называют чудом, потому что, во-первых…, во-вторых…, в-третьих…»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30700"/>
            <a:ext cx="3170238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0038" y="4330700"/>
            <a:ext cx="3278187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34075" y="4330700"/>
            <a:ext cx="3209925" cy="237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245096" y="548680"/>
            <a:ext cx="8719392" cy="35283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3200">
                <a:solidFill>
                  <a:srgbClr val="800000"/>
                </a:solidFill>
              </a:rPr>
              <a:t>ПОРЯДОК РАБОТЫ</a:t>
            </a:r>
          </a:p>
          <a:p>
            <a:pPr algn="just"/>
            <a:r>
              <a:rPr lang="ru-RU" sz="3200">
                <a:solidFill>
                  <a:srgbClr val="800000"/>
                </a:solidFill>
              </a:rPr>
              <a:t>1. Обвести свою руку.</a:t>
            </a:r>
          </a:p>
          <a:p>
            <a:pPr algn="just"/>
            <a:r>
              <a:rPr lang="ru-RU" sz="3200">
                <a:solidFill>
                  <a:srgbClr val="800000"/>
                </a:solidFill>
              </a:rPr>
              <a:t>2. Дорисовать птицу.</a:t>
            </a:r>
          </a:p>
          <a:p>
            <a:pPr algn="just"/>
            <a:r>
              <a:rPr lang="ru-RU" sz="3200">
                <a:solidFill>
                  <a:srgbClr val="800000"/>
                </a:solidFill>
              </a:rPr>
              <a:t>3.</a:t>
            </a:r>
            <a:r>
              <a:rPr lang="ru-RU" sz="3200">
                <a:solidFill>
                  <a:srgbClr val="800000"/>
                </a:solidFill>
                <a:latin typeface="Arial" charset="0"/>
              </a:rPr>
              <a:t> </a:t>
            </a:r>
            <a:r>
              <a:rPr lang="ru-RU" sz="3200">
                <a:solidFill>
                  <a:srgbClr val="800000"/>
                </a:solidFill>
              </a:rPr>
              <a:t>Выполнить штриховку получившегося рисунка, используя пары дополнительных цветов.</a:t>
            </a:r>
          </a:p>
          <a:p>
            <a:pPr algn="just"/>
            <a:r>
              <a:rPr lang="ru-RU" sz="3200">
                <a:solidFill>
                  <a:srgbClr val="800000"/>
                </a:solidFill>
              </a:rPr>
              <a:t>4. Обвести птицу ярким фломастером.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</a:rPr>
              <a:t>Рефлексия</a:t>
            </a:r>
            <a:endParaRPr lang="ru-RU">
              <a:solidFill>
                <a:srgbClr val="C00000"/>
              </a:solidFill>
            </a:endParaRPr>
          </a:p>
        </p:txBody>
      </p:sp>
      <p:sp>
        <p:nvSpPr>
          <p:cNvPr id="36866" name="Текст 2"/>
          <p:cNvSpPr>
            <a:spLocks noGrp="1"/>
          </p:cNvSpPr>
          <p:nvPr>
            <p:ph type="body" idx="1"/>
          </p:nvPr>
        </p:nvSpPr>
        <p:spPr>
          <a:xfrm>
            <a:off x="179388" y="1341438"/>
            <a:ext cx="8640762" cy="5516562"/>
          </a:xfrm>
        </p:spPr>
        <p:txBody>
          <a:bodyPr/>
          <a:lstStyle/>
          <a:p>
            <a:pPr algn="ctr" eaLnBrk="1" hangingPunct="1"/>
            <a:r>
              <a:rPr lang="ru-RU" sz="40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just" eaLnBrk="1" hangingPunct="1"/>
            <a:r>
              <a:rPr lang="ru-RU" sz="3200" b="1" smtClean="0">
                <a:solidFill>
                  <a:srgbClr val="FFE06D"/>
                </a:solidFill>
                <a:latin typeface="Arial" charset="0"/>
              </a:rPr>
              <a:t>   </a:t>
            </a:r>
            <a:r>
              <a:rPr lang="ru-RU" sz="3200" b="1" smtClean="0">
                <a:solidFill>
                  <a:srgbClr val="FFE06D"/>
                </a:solidFill>
              </a:rPr>
              <a:t>– Что тебе нужно было сделать? Какое было задание?</a:t>
            </a:r>
          </a:p>
          <a:p>
            <a:pPr algn="just" eaLnBrk="1" hangingPunct="1"/>
            <a:r>
              <a:rPr lang="ru-RU" sz="3200" b="1" smtClean="0">
                <a:solidFill>
                  <a:srgbClr val="006600"/>
                </a:solidFill>
              </a:rPr>
              <a:t>   – Ты справился с заданием? Полностью?</a:t>
            </a:r>
          </a:p>
          <a:p>
            <a:pPr algn="just" eaLnBrk="1" hangingPunct="1"/>
            <a:r>
              <a:rPr lang="ru-RU" sz="3200" b="1" smtClean="0">
                <a:solidFill>
                  <a:srgbClr val="0070C0"/>
                </a:solidFill>
              </a:rPr>
              <a:t>   </a:t>
            </a:r>
            <a:r>
              <a:rPr lang="ru-RU" sz="3200" b="1" smtClean="0">
                <a:solidFill>
                  <a:srgbClr val="FFDA52"/>
                </a:solidFill>
              </a:rPr>
              <a:t>– Самостоятельно или с чьей-то помощью? С чьей?</a:t>
            </a:r>
          </a:p>
          <a:p>
            <a:pPr algn="just" eaLnBrk="1" hangingPunct="1"/>
            <a:r>
              <a:rPr lang="ru-RU" sz="3200" b="1" smtClean="0"/>
              <a:t>   </a:t>
            </a:r>
            <a:r>
              <a:rPr lang="ru-RU" sz="3200" b="1" smtClean="0">
                <a:solidFill>
                  <a:srgbClr val="002060"/>
                </a:solidFill>
              </a:rPr>
              <a:t>– Ты доволен своей работой или хотел бы что-нибудь изменить?</a:t>
            </a:r>
          </a:p>
          <a:p>
            <a:pPr eaLnBrk="1" hangingPunct="1">
              <a:buFont typeface="Wingdings 2" pitchFamily="18" charset="2"/>
              <a:buAutoNum type="arabicPeriod"/>
            </a:pP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98072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0722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2060848"/>
            <a:ext cx="7920880" cy="30963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295B60"/>
                </a:solidFill>
              </a:rPr>
              <a:t>Принести альбом, рабочую тетрадь, фломастеры, клей, ножницы, цветную бумагу, вырезанную </a:t>
            </a:r>
            <a:r>
              <a:rPr lang="ru-RU" sz="4000" b="1" dirty="0">
                <a:solidFill>
                  <a:srgbClr val="295B60"/>
                </a:solidFill>
              </a:rPr>
              <a:t>птицу</a:t>
            </a:r>
            <a:endParaRPr lang="ru-RU" sz="4000" b="1" dirty="0">
              <a:solidFill>
                <a:srgbClr val="295B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1221</TotalTime>
  <Words>251</Words>
  <Application>Microsoft Office PowerPoint</Application>
  <PresentationFormat>Экран (4:3)</PresentationFormat>
  <Paragraphs>44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Arial</vt:lpstr>
      <vt:lpstr>Calibri</vt:lpstr>
      <vt:lpstr>Constantia</vt:lpstr>
      <vt:lpstr>Wingdings 2</vt:lpstr>
      <vt:lpstr>Georgia</vt:lpstr>
      <vt:lpstr>Trebuchet MS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99</cp:revision>
  <dcterms:created xsi:type="dcterms:W3CDTF">2012-09-17T15:13:52Z</dcterms:created>
  <dcterms:modified xsi:type="dcterms:W3CDTF">2013-09-15T10:40:01Z</dcterms:modified>
</cp:coreProperties>
</file>