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56" r:id="rId2"/>
    <p:sldId id="259" r:id="rId3"/>
    <p:sldId id="303" r:id="rId4"/>
    <p:sldId id="304" r:id="rId5"/>
    <p:sldId id="305" r:id="rId6"/>
    <p:sldId id="306" r:id="rId7"/>
    <p:sldId id="307" r:id="rId8"/>
    <p:sldId id="310" r:id="rId9"/>
    <p:sldId id="316" r:id="rId10"/>
    <p:sldId id="313" r:id="rId11"/>
    <p:sldId id="312" r:id="rId12"/>
    <p:sldId id="311" r:id="rId13"/>
    <p:sldId id="315" r:id="rId14"/>
    <p:sldId id="267" r:id="rId15"/>
    <p:sldId id="268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33"/>
    <a:srgbClr val="000066"/>
    <a:srgbClr val="990000"/>
    <a:srgbClr val="009900"/>
    <a:srgbClr val="FF6600"/>
    <a:srgbClr val="FFFF66"/>
    <a:srgbClr val="FFCC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55" autoAdjust="0"/>
    <p:restoredTop sz="89620" autoAdjust="0"/>
  </p:normalViewPr>
  <p:slideViewPr>
    <p:cSldViewPr>
      <p:cViewPr>
        <p:scale>
          <a:sx n="50" d="100"/>
          <a:sy n="50" d="100"/>
        </p:scale>
        <p:origin x="-11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EE7ADEB-F8CC-4A01-AE12-C84DE28E2CEF}" type="datetimeFigureOut">
              <a:rPr lang="ru-RU"/>
              <a:pPr>
                <a:defRPr/>
              </a:pPr>
              <a:t>03.10.2013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52700EA-6B45-4BC6-AD16-A3C728580B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5192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dirty="0" err="1" smtClean="0"/>
              <a:t>Ватагин</a:t>
            </a:r>
            <a:r>
              <a:rPr lang="ru-RU" dirty="0" smtClean="0"/>
              <a:t>.</a:t>
            </a:r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AF18F4-E18D-4FD2-B501-E707E4F28D9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2700EA-6B45-4BC6-AD16-A3C728580B32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276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5F158-AC97-495E-821C-834BDE0F109A}" type="datetimeFigureOut">
              <a:rPr lang="ru-RU"/>
              <a:pPr>
                <a:defRPr/>
              </a:pPr>
              <a:t>03.10.2013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848D7-C203-411E-BB0D-8CBB94F62C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21886-827B-45D5-8CA3-3CCC24A41115}" type="datetimeFigureOut">
              <a:rPr lang="ru-RU"/>
              <a:pPr>
                <a:defRPr/>
              </a:pPr>
              <a:t>03.10.2013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7A8EA-D6FE-47D7-BB1C-16934096A9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5993E-EBB1-4818-B7A1-A1A5B3A47DF0}" type="datetimeFigureOut">
              <a:rPr lang="ru-RU"/>
              <a:pPr>
                <a:defRPr/>
              </a:pPr>
              <a:t>03.10.2013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2DF4C-5A06-4F98-991D-59367901F2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B42F0-F1A0-4579-B18F-D43606C3A0A6}" type="datetimeFigureOut">
              <a:rPr lang="ru-RU"/>
              <a:pPr>
                <a:defRPr/>
              </a:pPr>
              <a:t>03.10.2013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B39DA-E687-4D59-9CB7-B0D2986E0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25007-E410-4FF4-AEDD-90A87C78D9ED}" type="datetimeFigureOut">
              <a:rPr lang="ru-RU"/>
              <a:pPr>
                <a:defRPr/>
              </a:pPr>
              <a:t>03.10.2013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87670-DDE0-43C3-9EF4-7446475E68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206C6-2ACD-46A8-8EFA-66B3AFDA1F94}" type="datetimeFigureOut">
              <a:rPr lang="ru-RU"/>
              <a:pPr>
                <a:defRPr/>
              </a:pPr>
              <a:t>03.10.2013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F7F39-5967-4C7F-8AD0-D0EC966324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A626B-2A60-41A3-A412-AAB6AE77DEA4}" type="datetimeFigureOut">
              <a:rPr lang="ru-RU"/>
              <a:pPr>
                <a:defRPr/>
              </a:pPr>
              <a:t>03.10.2013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22F99-883D-4471-B8A1-A3F9403457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E6D90-F0B7-4389-9FA3-A9CEF0E87A33}" type="datetimeFigureOut">
              <a:rPr lang="ru-RU"/>
              <a:pPr>
                <a:defRPr/>
              </a:pPr>
              <a:t>03.10.2013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806E8-3785-4B31-BE9C-47E0CC2F0E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0C86E-EBEE-457B-9F5A-B463E0C4047E}" type="datetimeFigureOut">
              <a:rPr lang="ru-RU"/>
              <a:pPr>
                <a:defRPr/>
              </a:pPr>
              <a:t>03.10.2013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93537A-8704-4BEC-BF65-025E3C0F66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9FA6E-6A80-40AD-B048-9EC875E255F3}" type="datetimeFigureOut">
              <a:rPr lang="ru-RU"/>
              <a:pPr>
                <a:defRPr/>
              </a:pPr>
              <a:t>03.10.2013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ACC62-812A-4DAD-804E-A9B555BB98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0ADE0-1501-4EED-B579-4E4DED331362}" type="datetimeFigureOut">
              <a:rPr lang="ru-RU"/>
              <a:pPr>
                <a:defRPr/>
              </a:pPr>
              <a:t>03.10.2013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CD696-315E-4733-BC48-37DEEA4139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261E6AA-17F8-4920-AFCB-A58E5E4C19D0}" type="datetimeFigureOut">
              <a:rPr lang="ru-RU"/>
              <a:pPr>
                <a:defRPr/>
              </a:pPr>
              <a:t>03.10.2013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316DC4B-A405-48D3-9878-AB8676B68E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-459432"/>
            <a:ext cx="7025236" cy="170080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7200" dirty="0">
                <a:effectLst/>
              </a:rPr>
              <a:t>Чудо-радуга</a:t>
            </a:r>
            <a:endParaRPr lang="ru-RU" sz="2700" dirty="0">
              <a:solidFill>
                <a:srgbClr val="FFFF66"/>
              </a:solidFill>
              <a:effectLst/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5595145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dirty="0" smtClean="0">
                <a:solidFill>
                  <a:srgbClr val="000066"/>
                </a:solidFill>
              </a:rPr>
              <a:t>Изобразительное искусство. </a:t>
            </a:r>
            <a:r>
              <a:rPr lang="en-US" sz="2000" dirty="0" smtClean="0">
                <a:solidFill>
                  <a:srgbClr val="000066"/>
                </a:solidFill>
              </a:rPr>
              <a:t>1-</a:t>
            </a:r>
            <a:r>
              <a:rPr lang="ru-RU" sz="2000" dirty="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dirty="0" smtClean="0">
                <a:solidFill>
                  <a:srgbClr val="000066"/>
                </a:solidFill>
              </a:rPr>
              <a:t>Урок </a:t>
            </a:r>
            <a:r>
              <a:rPr lang="en-US" sz="2000" dirty="0">
                <a:solidFill>
                  <a:srgbClr val="000066"/>
                </a:solidFill>
              </a:rPr>
              <a:t>5</a:t>
            </a:r>
            <a:r>
              <a:rPr lang="ru-RU" sz="2000" dirty="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300192" y="6353176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 dirty="0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«</a:t>
            </a:r>
            <a:r>
              <a:rPr lang="ru-RU" dirty="0" err="1">
                <a:solidFill>
                  <a:srgbClr val="002060"/>
                </a:solidFill>
                <a:latin typeface="Constantia" pitchFamily="18" charset="0"/>
              </a:rPr>
              <a:t>Баласс</a:t>
            </a:r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», 2013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628800"/>
            <a:ext cx="7128792" cy="3335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 descr="sova-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0667" y="4574052"/>
            <a:ext cx="2016224" cy="2277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4681537"/>
          </a:xfrm>
        </p:spPr>
        <p:txBody>
          <a:bodyPr/>
          <a:lstStyle/>
          <a:p>
            <a:pPr algn="ctr" eaLnBrk="1" hangingPunct="1"/>
            <a:endParaRPr lang="ru-RU" dirty="0" smtClean="0"/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r>
              <a:rPr lang="ru-RU" sz="36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162880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b="1" dirty="0">
                <a:solidFill>
                  <a:srgbClr val="660033"/>
                </a:solidFill>
              </a:rPr>
              <a:t>Почему радугу называют чудом?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вальная выноска 3"/>
          <p:cNvSpPr/>
          <p:nvPr/>
        </p:nvSpPr>
        <p:spPr>
          <a:xfrm>
            <a:off x="683568" y="1590959"/>
            <a:ext cx="7632848" cy="3494223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rgbClr val="660033"/>
                </a:solidFill>
              </a:rPr>
              <a:t>Из каких цветов состоит радуга?</a:t>
            </a:r>
            <a:endParaRPr lang="ru-RU" sz="5400" dirty="0">
              <a:solidFill>
                <a:srgbClr val="660033"/>
              </a:solidFill>
            </a:endParaRPr>
          </a:p>
        </p:txBody>
      </p:sp>
      <p:graphicFrame>
        <p:nvGraphicFramePr>
          <p:cNvPr id="6" name="Group 5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6788874"/>
              </p:ext>
            </p:extLst>
          </p:nvPr>
        </p:nvGraphicFramePr>
        <p:xfrm>
          <a:off x="2339752" y="620688"/>
          <a:ext cx="4248472" cy="5688630"/>
        </p:xfrm>
        <a:graphic>
          <a:graphicData uri="http://schemas.openxmlformats.org/drawingml/2006/table">
            <a:tbl>
              <a:tblPr/>
              <a:tblGrid>
                <a:gridCol w="4248472"/>
              </a:tblGrid>
              <a:tr h="813450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</a:tr>
              <a:tr h="811610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</a:tr>
              <a:tr h="813450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811610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</a:tr>
              <a:tr h="813450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811610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CC"/>
                    </a:solidFill>
                  </a:tcPr>
                </a:tc>
              </a:tr>
              <a:tr h="813450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006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990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вальная выноска 3"/>
          <p:cNvSpPr/>
          <p:nvPr/>
        </p:nvSpPr>
        <p:spPr>
          <a:xfrm>
            <a:off x="0" y="1590959"/>
            <a:ext cx="9144000" cy="3494223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660033"/>
                </a:solidFill>
              </a:rPr>
              <a:t>Какой цвет идёт в радуге после жёлтого? Какой – перед голубым? </a:t>
            </a:r>
          </a:p>
        </p:txBody>
      </p:sp>
      <p:pic>
        <p:nvPicPr>
          <p:cNvPr id="5" name="Picture 2" descr="C:\Users\msi\Downloads\радуг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9425" y="1124744"/>
            <a:ext cx="8021638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0716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вальная выноска 3"/>
          <p:cNvSpPr/>
          <p:nvPr/>
        </p:nvSpPr>
        <p:spPr>
          <a:xfrm>
            <a:off x="179512" y="1590959"/>
            <a:ext cx="8568952" cy="3494223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rgbClr val="660033"/>
                </a:solidFill>
              </a:rPr>
              <a:t>Назовите первый и последний цвета радуги.</a:t>
            </a:r>
          </a:p>
        </p:txBody>
      </p:sp>
      <p:graphicFrame>
        <p:nvGraphicFramePr>
          <p:cNvPr id="5" name="Group 5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0448449"/>
              </p:ext>
            </p:extLst>
          </p:nvPr>
        </p:nvGraphicFramePr>
        <p:xfrm>
          <a:off x="6084168" y="3698342"/>
          <a:ext cx="1747664" cy="2773680"/>
        </p:xfrm>
        <a:graphic>
          <a:graphicData uri="http://schemas.openxmlformats.org/drawingml/2006/table">
            <a:tbl>
              <a:tblPr/>
              <a:tblGrid>
                <a:gridCol w="1747664"/>
              </a:tblGrid>
              <a:tr h="393986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</a:tr>
              <a:tr h="393095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</a:tr>
              <a:tr h="393986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93095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</a:tr>
              <a:tr h="393986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93095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CC"/>
                    </a:solidFill>
                  </a:tcPr>
                </a:tc>
              </a:tr>
              <a:tr h="393986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006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9472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вальная выноска 3"/>
          <p:cNvSpPr/>
          <p:nvPr/>
        </p:nvSpPr>
        <p:spPr>
          <a:xfrm>
            <a:off x="151355" y="799186"/>
            <a:ext cx="8892480" cy="4680519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660033"/>
                </a:solidFill>
              </a:rPr>
              <a:t>Что обозначают первые буквы стихотворения-подсказки? Расскажите его и назовите по порядку цвета радуги.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51720" y="260648"/>
            <a:ext cx="4392488" cy="63367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b="1" dirty="0">
                <a:solidFill>
                  <a:srgbClr val="C00000"/>
                </a:solidFill>
              </a:rPr>
              <a:t>Каждый </a:t>
            </a:r>
          </a:p>
          <a:p>
            <a:pPr algn="ctr">
              <a:defRPr/>
            </a:pPr>
            <a:r>
              <a:rPr lang="ru-RU" sz="5400" b="1" dirty="0">
                <a:solidFill>
                  <a:srgbClr val="FF9900"/>
                </a:solidFill>
              </a:rPr>
              <a:t>Охотник</a:t>
            </a:r>
            <a:r>
              <a:rPr lang="ru-RU" sz="5400" b="1" dirty="0"/>
              <a:t> </a:t>
            </a:r>
          </a:p>
          <a:p>
            <a:pPr algn="ctr">
              <a:defRPr/>
            </a:pPr>
            <a:r>
              <a:rPr lang="ru-RU" sz="5400" b="1" dirty="0">
                <a:solidFill>
                  <a:srgbClr val="FFFF00"/>
                </a:solidFill>
              </a:rPr>
              <a:t>Желает</a:t>
            </a:r>
            <a:r>
              <a:rPr lang="ru-RU" sz="5400" b="1" dirty="0"/>
              <a:t> </a:t>
            </a:r>
          </a:p>
          <a:p>
            <a:pPr algn="ctr">
              <a:defRPr/>
            </a:pPr>
            <a:r>
              <a:rPr lang="ru-RU" sz="5400" b="1" dirty="0">
                <a:solidFill>
                  <a:srgbClr val="009900"/>
                </a:solidFill>
              </a:rPr>
              <a:t>Знать, </a:t>
            </a:r>
          </a:p>
          <a:p>
            <a:pPr algn="ctr">
              <a:defRPr/>
            </a:pPr>
            <a:r>
              <a:rPr lang="ru-RU" sz="5400" b="1" dirty="0">
                <a:solidFill>
                  <a:srgbClr val="00B0F0"/>
                </a:solidFill>
              </a:rPr>
              <a:t>Где</a:t>
            </a:r>
            <a:r>
              <a:rPr lang="ru-RU" sz="5400" b="1" dirty="0"/>
              <a:t> </a:t>
            </a:r>
          </a:p>
          <a:p>
            <a:pPr algn="ctr">
              <a:defRPr/>
            </a:pPr>
            <a:r>
              <a:rPr lang="ru-RU" sz="5400" b="1" dirty="0">
                <a:solidFill>
                  <a:srgbClr val="002060"/>
                </a:solidFill>
              </a:rPr>
              <a:t>Сидит </a:t>
            </a:r>
          </a:p>
          <a:p>
            <a:pPr algn="ctr">
              <a:defRPr/>
            </a:pPr>
            <a:r>
              <a:rPr lang="ru-RU" sz="5400" b="1" dirty="0">
                <a:solidFill>
                  <a:srgbClr val="660033"/>
                </a:solidFill>
              </a:rPr>
              <a:t>Фазан</a:t>
            </a:r>
          </a:p>
        </p:txBody>
      </p:sp>
    </p:spTree>
    <p:extLst>
      <p:ext uri="{BB962C8B-B14F-4D97-AF65-F5344CB8AC3E}">
        <p14:creationId xmlns:p14="http://schemas.microsoft.com/office/powerpoint/2010/main" val="1126461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0" dirty="0">
                <a:effectLst/>
              </a:rPr>
              <a:t/>
            </a:r>
            <a:br>
              <a:rPr lang="ru-RU" b="0" dirty="0">
                <a:effectLst/>
              </a:rPr>
            </a:br>
            <a:r>
              <a:rPr lang="ru-RU" b="0" dirty="0">
                <a:effectLst/>
              </a:rPr>
              <a:t/>
            </a:r>
            <a:br>
              <a:rPr lang="ru-RU" b="0" dirty="0">
                <a:effectLst/>
              </a:rPr>
            </a:br>
            <a:endParaRPr lang="ru-RU" dirty="0"/>
          </a:p>
        </p:txBody>
      </p:sp>
      <p:graphicFrame>
        <p:nvGraphicFramePr>
          <p:cNvPr id="11" name="Group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632574"/>
              </p:ext>
            </p:extLst>
          </p:nvPr>
        </p:nvGraphicFramePr>
        <p:xfrm>
          <a:off x="539552" y="764704"/>
          <a:ext cx="3168352" cy="5182812"/>
        </p:xfrm>
        <a:graphic>
          <a:graphicData uri="http://schemas.openxmlformats.org/drawingml/2006/table">
            <a:tbl>
              <a:tblPr/>
              <a:tblGrid>
                <a:gridCol w="1584176"/>
                <a:gridCol w="1584176"/>
              </a:tblGrid>
              <a:tr h="1727604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1727604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1727604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0033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Group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7536055"/>
              </p:ext>
            </p:extLst>
          </p:nvPr>
        </p:nvGraphicFramePr>
        <p:xfrm>
          <a:off x="467544" y="764704"/>
          <a:ext cx="3168352" cy="5182812"/>
        </p:xfrm>
        <a:graphic>
          <a:graphicData uri="http://schemas.openxmlformats.org/drawingml/2006/table">
            <a:tbl>
              <a:tblPr/>
              <a:tblGrid>
                <a:gridCol w="1584176"/>
                <a:gridCol w="1584176"/>
              </a:tblGrid>
              <a:tr h="1727604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</a:tr>
              <a:tr h="1727604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1727604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0033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Group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0375479"/>
              </p:ext>
            </p:extLst>
          </p:nvPr>
        </p:nvGraphicFramePr>
        <p:xfrm>
          <a:off x="467544" y="764704"/>
          <a:ext cx="3384376" cy="5256585"/>
        </p:xfrm>
        <a:graphic>
          <a:graphicData uri="http://schemas.openxmlformats.org/drawingml/2006/table">
            <a:tbl>
              <a:tblPr/>
              <a:tblGrid>
                <a:gridCol w="1692188"/>
                <a:gridCol w="1692188"/>
              </a:tblGrid>
              <a:tr h="1752195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</a:tr>
              <a:tr h="1752195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</a:tr>
              <a:tr h="1752195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0033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Group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1350590"/>
              </p:ext>
            </p:extLst>
          </p:nvPr>
        </p:nvGraphicFramePr>
        <p:xfrm>
          <a:off x="467544" y="764704"/>
          <a:ext cx="3600400" cy="5328591"/>
        </p:xfrm>
        <a:graphic>
          <a:graphicData uri="http://schemas.openxmlformats.org/drawingml/2006/table">
            <a:tbl>
              <a:tblPr/>
              <a:tblGrid>
                <a:gridCol w="1800200"/>
                <a:gridCol w="1800200"/>
              </a:tblGrid>
              <a:tr h="1776197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</a:tr>
              <a:tr h="1776197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</a:tr>
              <a:tr h="1776197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0033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7" name="Подзаголовок 11"/>
          <p:cNvSpPr txBox="1">
            <a:spLocks/>
          </p:cNvSpPr>
          <p:nvPr/>
        </p:nvSpPr>
        <p:spPr bwMode="auto">
          <a:xfrm>
            <a:off x="4067944" y="1016732"/>
            <a:ext cx="5076056" cy="3384376"/>
          </a:xfrm>
          <a:prstGeom prst="wedgeEllipseCallout">
            <a:avLst>
              <a:gd name="adj1" fmla="val -49109"/>
              <a:gd name="adj2" fmla="val 66306"/>
            </a:avLst>
          </a:prstGeom>
          <a:ln w="9525" cap="flat" cmpd="sng" algn="ctr">
            <a:solidFill>
              <a:schemeClr val="accent3">
                <a:shade val="50000"/>
                <a:satMod val="103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0" tIns="45720" rIns="18288" bIns="45720" numCol="1" rtlCol="0" anchor="ctr" anchorCtr="0" compatLnSpc="1">
            <a:prstTxWarp prst="textNoShape">
              <a:avLst/>
            </a:prstTxWarp>
          </a:bodyPr>
          <a:lstStyle>
            <a:lvl1pPr marL="0" marR="45720" indent="0" algn="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EAE00"/>
              </a:buClr>
              <a:buSzPct val="95000"/>
              <a:buFont typeface="Wingdings 2" pitchFamily="18" charset="2"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None/>
              <a:defRPr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EAE00"/>
              </a:buClr>
              <a:buSzPct val="65000"/>
              <a:buFont typeface="Wingdings 2" pitchFamily="18" charset="2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77BB4"/>
              </a:buClr>
              <a:buSzPct val="65000"/>
              <a:buFont typeface="Wingdings 2" pitchFamily="18" charset="2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600" smtClean="0">
                <a:solidFill>
                  <a:srgbClr val="660033"/>
                </a:solidFill>
              </a:rPr>
              <a:t>Для чего художники используют дополнительные цвета?</a:t>
            </a:r>
            <a:endParaRPr lang="ru-RU" sz="3600" dirty="0">
              <a:solidFill>
                <a:srgbClr val="66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392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99592" y="188640"/>
            <a:ext cx="7344816" cy="198172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2060"/>
                </a:solidFill>
              </a:rPr>
              <a:t>В каждой паре дополнительных цветов один цвет – </a:t>
            </a:r>
            <a:r>
              <a:rPr lang="ru-RU" sz="3200" i="1" dirty="0">
                <a:solidFill>
                  <a:srgbClr val="002060"/>
                </a:solidFill>
              </a:rPr>
              <a:t>тёплый</a:t>
            </a:r>
            <a:r>
              <a:rPr lang="ru-RU" sz="3200" dirty="0">
                <a:solidFill>
                  <a:srgbClr val="002060"/>
                </a:solidFill>
              </a:rPr>
              <a:t>, а другой – </a:t>
            </a:r>
            <a:r>
              <a:rPr lang="ru-RU" sz="3200" i="1" dirty="0" smtClean="0">
                <a:solidFill>
                  <a:srgbClr val="002060"/>
                </a:solidFill>
              </a:rPr>
              <a:t>холодный.</a:t>
            </a:r>
            <a:endParaRPr lang="ru-RU" sz="3200" i="1" dirty="0">
              <a:solidFill>
                <a:srgbClr val="002060"/>
              </a:solidFill>
            </a:endParaRPr>
          </a:p>
        </p:txBody>
      </p:sp>
      <p:graphicFrame>
        <p:nvGraphicFramePr>
          <p:cNvPr id="7" name="Group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2997709"/>
              </p:ext>
            </p:extLst>
          </p:nvPr>
        </p:nvGraphicFramePr>
        <p:xfrm>
          <a:off x="395536" y="2348881"/>
          <a:ext cx="8352928" cy="4104456"/>
        </p:xfrm>
        <a:graphic>
          <a:graphicData uri="http://schemas.openxmlformats.org/drawingml/2006/table">
            <a:tbl>
              <a:tblPr/>
              <a:tblGrid>
                <a:gridCol w="4176464"/>
                <a:gridCol w="4176464"/>
              </a:tblGrid>
              <a:tr h="1368152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</a:tr>
              <a:tr h="1368152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</a:tr>
              <a:tr h="1368152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0033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8" name="Овальная выноска 7"/>
          <p:cNvSpPr/>
          <p:nvPr/>
        </p:nvSpPr>
        <p:spPr>
          <a:xfrm>
            <a:off x="251520" y="-27919"/>
            <a:ext cx="8699138" cy="2016759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660033"/>
                </a:solidFill>
              </a:rPr>
              <a:t>Попробуйте </a:t>
            </a:r>
            <a:r>
              <a:rPr lang="ru-RU" sz="2800" dirty="0" smtClean="0">
                <a:solidFill>
                  <a:srgbClr val="660033"/>
                </a:solidFill>
              </a:rPr>
              <a:t>определить, </a:t>
            </a:r>
            <a:r>
              <a:rPr lang="ru-RU" sz="2800" dirty="0">
                <a:solidFill>
                  <a:srgbClr val="660033"/>
                </a:solidFill>
              </a:rPr>
              <a:t>какой из них теплый, а какой – холодный. Объясните, почему вы так думаете.</a:t>
            </a:r>
          </a:p>
        </p:txBody>
      </p:sp>
    </p:spTree>
    <p:extLst>
      <p:ext uri="{BB962C8B-B14F-4D97-AF65-F5344CB8AC3E}">
        <p14:creationId xmlns:p14="http://schemas.microsoft.com/office/powerpoint/2010/main" val="3702269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4681537"/>
          </a:xfrm>
        </p:spPr>
        <p:txBody>
          <a:bodyPr/>
          <a:lstStyle/>
          <a:p>
            <a:pPr algn="ctr" eaLnBrk="1" hangingPunct="1"/>
            <a:endParaRPr lang="ru-RU" dirty="0" smtClean="0"/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162880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b="1" dirty="0">
                <a:solidFill>
                  <a:srgbClr val="660033"/>
                </a:solidFill>
              </a:rPr>
              <a:t>Почему радугу называют чудом?</a:t>
            </a:r>
          </a:p>
        </p:txBody>
      </p:sp>
      <p:sp>
        <p:nvSpPr>
          <p:cNvPr id="3" name="Овальная выноска 2"/>
          <p:cNvSpPr/>
          <p:nvPr/>
        </p:nvSpPr>
        <p:spPr>
          <a:xfrm>
            <a:off x="251520" y="1628800"/>
            <a:ext cx="8712968" cy="4104456"/>
          </a:xfrm>
          <a:prstGeom prst="wedgeEllipse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solidFill>
                  <a:srgbClr val="660033"/>
                </a:solidFill>
              </a:rPr>
              <a:t>«Радугу называют чудом, потому что, во-первых…, во-вторых…, в третьих…»</a:t>
            </a:r>
            <a:endParaRPr lang="ru-RU" sz="4000" b="1" dirty="0">
              <a:solidFill>
                <a:srgbClr val="66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16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2880320" cy="212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2420886"/>
            <a:ext cx="2880319" cy="2139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67858"/>
            <a:ext cx="2880319" cy="2129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67526"/>
            <a:ext cx="2900826" cy="2187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420887"/>
            <a:ext cx="2900826" cy="2172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607" y="4667858"/>
            <a:ext cx="2849323" cy="2129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869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560" y="0"/>
            <a:ext cx="7848872" cy="651935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2060"/>
                </a:solidFill>
              </a:rPr>
              <a:t>ПОРЯДОК РАБОТЫ:</a:t>
            </a:r>
          </a:p>
          <a:p>
            <a:pPr algn="just"/>
            <a:r>
              <a:rPr lang="ru-RU" sz="4400" dirty="0">
                <a:solidFill>
                  <a:srgbClr val="002060"/>
                </a:solidFill>
              </a:rPr>
              <a:t>1. Вырезать птицу и листочки.</a:t>
            </a:r>
          </a:p>
          <a:p>
            <a:pPr algn="just"/>
            <a:r>
              <a:rPr lang="ru-RU" sz="4400" dirty="0">
                <a:solidFill>
                  <a:srgbClr val="002060"/>
                </a:solidFill>
              </a:rPr>
              <a:t>2. На белом листе нарисовать ветку (можно использовать фломастер).</a:t>
            </a:r>
          </a:p>
          <a:p>
            <a:pPr algn="just"/>
            <a:r>
              <a:rPr lang="ru-RU" sz="4400" dirty="0">
                <a:solidFill>
                  <a:srgbClr val="002060"/>
                </a:solidFill>
              </a:rPr>
              <a:t>3. Приклеить к ветке листочки и птицу.</a:t>
            </a:r>
          </a:p>
        </p:txBody>
      </p:sp>
    </p:spTree>
    <p:extLst>
      <p:ext uri="{BB962C8B-B14F-4D97-AF65-F5344CB8AC3E}">
        <p14:creationId xmlns:p14="http://schemas.microsoft.com/office/powerpoint/2010/main" val="856064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2543"/>
            <a:ext cx="2952328" cy="64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476" y="112542"/>
            <a:ext cx="2975310" cy="64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184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C00000"/>
                </a:solidFill>
                <a:effectLst/>
              </a:rPr>
              <a:t>Рефлексия</a:t>
            </a:r>
            <a:endParaRPr lang="ru-RU" dirty="0">
              <a:solidFill>
                <a:srgbClr val="C00000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8713787" cy="5400675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3700" b="1" dirty="0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dirty="0" smtClean="0">
                <a:solidFill>
                  <a:srgbClr val="FFFF00"/>
                </a:solidFill>
              </a:rPr>
              <a:t>– Что тебе нужно было сделать?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dirty="0" smtClean="0">
                <a:solidFill>
                  <a:srgbClr val="002060"/>
                </a:solidFill>
              </a:rPr>
              <a:t>– Ты выполнил работу?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dirty="0" smtClean="0">
                <a:solidFill>
                  <a:srgbClr val="990000"/>
                </a:solidFill>
              </a:rPr>
              <a:t>– Ты выполнил работу самостоятельно или с помощью</a:t>
            </a:r>
            <a:r>
              <a:rPr lang="ru-RU" sz="3700" b="1" dirty="0">
                <a:solidFill>
                  <a:srgbClr val="990000"/>
                </a:solidFill>
              </a:rPr>
              <a:t>?</a:t>
            </a:r>
            <a:r>
              <a:rPr lang="en-US" sz="3700" b="1" dirty="0" smtClean="0">
                <a:solidFill>
                  <a:srgbClr val="990000"/>
                </a:solidFill>
              </a:rPr>
              <a:t> </a:t>
            </a:r>
            <a:r>
              <a:rPr lang="ru-RU" sz="3700" b="1" dirty="0" smtClean="0">
                <a:solidFill>
                  <a:srgbClr val="990000"/>
                </a:solidFill>
              </a:rPr>
              <a:t>С чьей? 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dirty="0" smtClean="0">
                <a:solidFill>
                  <a:srgbClr val="000066"/>
                </a:solidFill>
              </a:rPr>
              <a:t>– Что бы ты хотел изменить в своей работе?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dirty="0" smtClean="0">
                <a:solidFill>
                  <a:srgbClr val="7030A0"/>
                </a:solidFill>
              </a:rPr>
              <a:t>– Как бы ты оценил свою работу?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AutoNum type="arabicPeriod"/>
            </a:pPr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335764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C00000"/>
                </a:solidFill>
                <a:effectLst/>
              </a:rPr>
              <a:t>Рефлексия</a:t>
            </a:r>
            <a:endParaRPr lang="ru-RU" dirty="0">
              <a:solidFill>
                <a:srgbClr val="C00000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8713787" cy="5400675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3200" b="1" dirty="0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eaLnBrk="1" hangingPunct="1">
              <a:lnSpc>
                <a:spcPct val="90000"/>
              </a:lnSpc>
            </a:pPr>
            <a:r>
              <a:rPr lang="ru-RU" sz="3200" b="1" dirty="0" smtClean="0">
                <a:solidFill>
                  <a:srgbClr val="FFFF00"/>
                </a:solidFill>
              </a:rPr>
              <a:t>– Что вам нужно было сделать?</a:t>
            </a:r>
          </a:p>
          <a:p>
            <a:pPr eaLnBrk="1" hangingPunct="1">
              <a:lnSpc>
                <a:spcPct val="90000"/>
              </a:lnSpc>
            </a:pPr>
            <a:r>
              <a:rPr lang="ru-RU" sz="3200" b="1" dirty="0" smtClean="0">
                <a:solidFill>
                  <a:srgbClr val="000066"/>
                </a:solidFill>
              </a:rPr>
              <a:t>– </a:t>
            </a:r>
            <a:r>
              <a:rPr lang="ru-RU" sz="3200" b="1" dirty="0">
                <a:solidFill>
                  <a:srgbClr val="000066"/>
                </a:solidFill>
              </a:rPr>
              <a:t>Удалось вам выполнить свою работу? Полностью? </a:t>
            </a:r>
            <a:endParaRPr lang="ru-RU" sz="3200" b="1" dirty="0" smtClean="0">
              <a:solidFill>
                <a:srgbClr val="000066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3200" b="1" dirty="0" smtClean="0">
                <a:solidFill>
                  <a:srgbClr val="660033"/>
                </a:solidFill>
              </a:rPr>
              <a:t>– Кто был лидером группы?</a:t>
            </a:r>
          </a:p>
          <a:p>
            <a:pPr eaLnBrk="1" hangingPunct="1">
              <a:lnSpc>
                <a:spcPct val="90000"/>
              </a:lnSpc>
            </a:pPr>
            <a:r>
              <a:rPr lang="ru-RU" sz="3200" b="1" dirty="0" smtClean="0">
                <a:solidFill>
                  <a:srgbClr val="000066"/>
                </a:solidFill>
              </a:rPr>
              <a:t>– </a:t>
            </a:r>
            <a:r>
              <a:rPr lang="ru-RU" sz="3200" b="1" dirty="0">
                <a:solidFill>
                  <a:srgbClr val="000066"/>
                </a:solidFill>
              </a:rPr>
              <a:t>Все ли ребята из группы выполнили свои задания? Самостоятельно или кому-то пришлось помогать? Кто помогал</a:t>
            </a:r>
            <a:r>
              <a:rPr lang="ru-RU" sz="3200" b="1" dirty="0" smtClean="0">
                <a:solidFill>
                  <a:srgbClr val="000066"/>
                </a:solidFill>
              </a:rPr>
              <a:t>?</a:t>
            </a:r>
          </a:p>
          <a:p>
            <a:pPr eaLnBrk="1" hangingPunct="1">
              <a:lnSpc>
                <a:spcPct val="90000"/>
              </a:lnSpc>
            </a:pPr>
            <a:r>
              <a:rPr lang="ru-RU" sz="3200" b="1" dirty="0" smtClean="0">
                <a:solidFill>
                  <a:srgbClr val="7030A0"/>
                </a:solidFill>
              </a:rPr>
              <a:t>– </a:t>
            </a:r>
            <a:r>
              <a:rPr lang="ru-RU" sz="3200" b="1" dirty="0">
                <a:solidFill>
                  <a:srgbClr val="7030A0"/>
                </a:solidFill>
              </a:rPr>
              <a:t>Вы довольны своей работой или хотели бы что-нибудь изменить?</a:t>
            </a:r>
            <a:endParaRPr lang="ru-RU" sz="3200" b="1" dirty="0" smtClean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0"/>
            <a:ext cx="7772400" cy="98072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5842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46405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9512" y="1268760"/>
            <a:ext cx="8712968" cy="52565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6000" dirty="0">
                <a:solidFill>
                  <a:srgbClr val="002060"/>
                </a:solidFill>
              </a:rPr>
              <a:t>Принести рабочую тетрадь, альбом, цветные карандаши, простой карандаш, </a:t>
            </a:r>
            <a:r>
              <a:rPr lang="ru-RU" sz="6000" dirty="0" smtClean="0">
                <a:solidFill>
                  <a:srgbClr val="002060"/>
                </a:solidFill>
              </a:rPr>
              <a:t>ластик</a:t>
            </a:r>
            <a:endParaRPr lang="ru-RU" sz="6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1405</TotalTime>
  <Words>302</Words>
  <Application>Microsoft Office PowerPoint</Application>
  <PresentationFormat>Экран (4:3)</PresentationFormat>
  <Paragraphs>56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Чудо-радуга</vt:lpstr>
      <vt:lpstr>Формулирование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  </vt:lpstr>
      <vt:lpstr>Презентация PowerPoint</vt:lpstr>
      <vt:lpstr>Формулирование проблемы</vt:lpstr>
      <vt:lpstr>Презентация PowerPoint</vt:lpstr>
      <vt:lpstr>Презентация PowerPoint</vt:lpstr>
      <vt:lpstr>Презентация PowerPoint</vt:lpstr>
      <vt:lpstr>Рефлексия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105</cp:revision>
  <dcterms:created xsi:type="dcterms:W3CDTF">2012-09-17T15:13:52Z</dcterms:created>
  <dcterms:modified xsi:type="dcterms:W3CDTF">2013-10-03T17:14:36Z</dcterms:modified>
</cp:coreProperties>
</file>