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notesMasterIdLst>
    <p:notesMasterId r:id="rId18"/>
  </p:notesMasterIdLst>
  <p:sldIdLst>
    <p:sldId id="256" r:id="rId2"/>
    <p:sldId id="257" r:id="rId3"/>
    <p:sldId id="268" r:id="rId4"/>
    <p:sldId id="278" r:id="rId5"/>
    <p:sldId id="270" r:id="rId6"/>
    <p:sldId id="269" r:id="rId7"/>
    <p:sldId id="272" r:id="rId8"/>
    <p:sldId id="273" r:id="rId9"/>
    <p:sldId id="274" r:id="rId10"/>
    <p:sldId id="275" r:id="rId11"/>
    <p:sldId id="276" r:id="rId12"/>
    <p:sldId id="277" r:id="rId13"/>
    <p:sldId id="279" r:id="rId14"/>
    <p:sldId id="258" r:id="rId15"/>
    <p:sldId id="260" r:id="rId16"/>
    <p:sldId id="267" r:id="rId17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66"/>
    <a:srgbClr val="000066"/>
    <a:srgbClr val="009900"/>
    <a:srgbClr val="FFCC00"/>
    <a:srgbClr val="00C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0746" autoAdjust="0"/>
    <p:restoredTop sz="94660"/>
  </p:normalViewPr>
  <p:slideViewPr>
    <p:cSldViewPr>
      <p:cViewPr>
        <p:scale>
          <a:sx n="60" d="100"/>
          <a:sy n="60" d="100"/>
        </p:scale>
        <p:origin x="-936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C4957D71-B3B4-43F8-AA89-65E8C8748F1B}" type="datetimeFigureOut">
              <a:rPr lang="ru-RU"/>
              <a:pPr>
                <a:defRPr/>
              </a:pPr>
              <a:t>30.05.2013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  <a:endParaRPr lang="ru-RU" noProof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CCE408B6-647B-4229-9EDC-F11102909C8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0868197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tIns="0" rIns="18288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4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7EF54E-F80C-4732-8ECE-E2133BCA4FE3}" type="datetimeFigureOut">
              <a:rPr lang="ru-RU"/>
              <a:pPr>
                <a:defRPr/>
              </a:pPr>
              <a:t>30.05.2013</a:t>
            </a:fld>
            <a:endParaRPr lang="ru-RU"/>
          </a:p>
        </p:txBody>
      </p:sp>
      <p:sp>
        <p:nvSpPr>
          <p:cNvPr id="5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93C7C8-2D7D-49AA-9DD0-235CEB96909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17A22C8-806C-416F-9E03-93070F0A955A}" type="datetimeFigureOut">
              <a:rPr lang="ru-RU"/>
              <a:pPr>
                <a:defRPr/>
              </a:pPr>
              <a:t>30.05.2013</a:t>
            </a:fld>
            <a:endParaRPr lang="ru-RU"/>
          </a:p>
        </p:txBody>
      </p:sp>
      <p:sp>
        <p:nvSpPr>
          <p:cNvPr id="5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05B0BC-A13A-4CFC-B069-456A33D6EEA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tIns="0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EDB880-629F-4297-BE32-A79C3D64E5A5}" type="datetimeFigureOut">
              <a:rPr lang="ru-RU"/>
              <a:pPr>
                <a:defRPr/>
              </a:pPr>
              <a:t>30.05.2013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54449F4-4D8E-4BB7-8A25-52BDAA56A2A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9C28052-67D1-40BE-B671-66DCBD5D87A1}" type="datetimeFigureOut">
              <a:rPr lang="ru-RU"/>
              <a:pPr>
                <a:defRPr/>
              </a:pPr>
              <a:t>30.05.2013</a:t>
            </a:fld>
            <a:endParaRPr lang="ru-RU"/>
          </a:p>
        </p:txBody>
      </p:sp>
      <p:sp>
        <p:nvSpPr>
          <p:cNvPr id="6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DA8CF4-D121-4D38-8EFC-18F0A32CB63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4691FA-3077-4A30-A883-E281492E314F}" type="datetimeFigureOut">
              <a:rPr lang="ru-RU"/>
              <a:pPr>
                <a:defRPr/>
              </a:pPr>
              <a:t>30.05.2013</a:t>
            </a:fld>
            <a:endParaRPr lang="ru-RU"/>
          </a:p>
        </p:txBody>
      </p:sp>
      <p:sp>
        <p:nvSpPr>
          <p:cNvPr id="8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2E72E5-D547-4754-BD38-0ADD222AF37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02028D-ABA1-4DCE-9856-6AA6C5C2373E}" type="datetimeFigureOut">
              <a:rPr lang="ru-RU"/>
              <a:pPr>
                <a:defRPr/>
              </a:pPr>
              <a:t>30.05.2013</a:t>
            </a:fld>
            <a:endParaRPr lang="ru-RU"/>
          </a:p>
        </p:txBody>
      </p:sp>
      <p:sp>
        <p:nvSpPr>
          <p:cNvPr id="4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B46A006-79C7-4631-9EFB-DA36106DA43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87031A-BF16-4B67-8F79-F05CEFC3F6C8}" type="datetimeFigureOut">
              <a:rPr lang="ru-RU"/>
              <a:pPr>
                <a:defRPr/>
              </a:pPr>
              <a:t>30.05.2013</a:t>
            </a:fld>
            <a:endParaRPr lang="ru-RU"/>
          </a:p>
        </p:txBody>
      </p:sp>
      <p:sp>
        <p:nvSpPr>
          <p:cNvPr id="3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FEA3C5-322E-4701-BDF2-DF382D4F9E4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A7E248-E987-4835-A9BF-C0F77A04DE1B}" type="datetimeFigureOut">
              <a:rPr lang="ru-RU"/>
              <a:pPr>
                <a:defRPr/>
              </a:pPr>
              <a:t>30.05.2013</a:t>
            </a:fld>
            <a:endParaRPr lang="ru-RU"/>
          </a:p>
        </p:txBody>
      </p:sp>
      <p:sp>
        <p:nvSpPr>
          <p:cNvPr id="6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E24682-0CF2-449E-B570-8953997265B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nip and Round Single Corner Rectangle 8"/>
          <p:cNvSpPr/>
          <p:nvPr/>
        </p:nvSpPr>
        <p:spPr>
          <a:xfrm rot="420000" flipV="1">
            <a:off x="3165475" y="1108075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Right Triangle 11"/>
          <p:cNvSpPr/>
          <p:nvPr/>
        </p:nvSpPr>
        <p:spPr>
          <a:xfrm rot="420000" flipV="1">
            <a:off x="8004175" y="5359400"/>
            <a:ext cx="155575" cy="155575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8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lIns="45720" rIns="45720" bIns="45720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ru-RU" noProof="0" smtClean="0"/>
              <a:t>Вставка рисунка</a:t>
            </a:r>
            <a:endParaRPr lang="en-US" noProof="0" dirty="0"/>
          </a:p>
        </p:txBody>
      </p:sp>
      <p:sp>
        <p:nvSpPr>
          <p:cNvPr id="9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07EE78-5FA8-4A28-8A78-ABC48051989C}" type="datetimeFigureOut">
              <a:rPr lang="ru-RU"/>
              <a:pPr>
                <a:defRPr/>
              </a:pPr>
              <a:t>30.05.2013</a:t>
            </a:fld>
            <a:endParaRPr lang="ru-RU"/>
          </a:p>
        </p:txBody>
      </p:sp>
      <p:sp>
        <p:nvSpPr>
          <p:cNvPr id="10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1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4D8BE11-57D0-4477-9DA8-F8783136F6F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192C72E-0F63-4D25-9574-1C05BC341713}" type="datetimeFigureOut">
              <a:rPr lang="ru-RU"/>
              <a:pPr>
                <a:defRPr/>
              </a:pPr>
              <a:t>30.05.2013</a:t>
            </a:fld>
            <a:endParaRPr lang="ru-RU"/>
          </a:p>
        </p:txBody>
      </p:sp>
      <p:sp>
        <p:nvSpPr>
          <p:cNvPr id="5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DBF4EB-A4F7-44CD-A5B7-F0C9F55CED9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365A562-5C3E-4577-81C0-DA90935CE0C3}" type="datetimeFigureOut">
              <a:rPr lang="ru-RU"/>
              <a:pPr>
                <a:defRPr/>
              </a:pPr>
              <a:t>30.05.2013</a:t>
            </a:fld>
            <a:endParaRPr lang="ru-RU"/>
          </a:p>
        </p:txBody>
      </p:sp>
      <p:sp>
        <p:nvSpPr>
          <p:cNvPr id="5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7DCACF-0562-47CF-9016-AD013BA8680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938"/>
            <a:ext cx="916305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938"/>
            <a:ext cx="47625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028" name="Title Placeholder 8"/>
          <p:cNvSpPr>
            <a:spLocks noGrp="1"/>
          </p:cNvSpPr>
          <p:nvPr>
            <p:ph type="title"/>
          </p:nvPr>
        </p:nvSpPr>
        <p:spPr bwMode="auto">
          <a:xfrm>
            <a:off x="457200" y="704850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  <a:endParaRPr lang="en-US" smtClean="0"/>
          </a:p>
        </p:txBody>
      </p:sp>
      <p:sp>
        <p:nvSpPr>
          <p:cNvPr id="1029" name="Text Placeholder 29"/>
          <p:cNvSpPr>
            <a:spLocks noGrp="1"/>
          </p:cNvSpPr>
          <p:nvPr>
            <p:ph type="body" idx="1"/>
          </p:nvPr>
        </p:nvSpPr>
        <p:spPr bwMode="auto">
          <a:xfrm>
            <a:off x="457200" y="1935163"/>
            <a:ext cx="8229600" cy="438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 smtClean="0">
                <a:solidFill>
                  <a:schemeClr val="tx2">
                    <a:shade val="90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0CC9C563-51FA-41D4-B56A-3C57090D0CFE}" type="datetimeFigureOut">
              <a:rPr lang="ru-RU"/>
              <a:pPr>
                <a:defRPr/>
              </a:pPr>
              <a:t>30.05.2013</a:t>
            </a:fld>
            <a:endParaRPr lang="ru-RU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>
                    <a:shade val="90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 smtClean="0">
                <a:solidFill>
                  <a:schemeClr val="tx2">
                    <a:shade val="90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2243AB72-5DCC-4BE7-A132-AE302B5E0E8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grpSp>
        <p:nvGrpSpPr>
          <p:cNvPr id="1033" name="Group 1"/>
          <p:cNvGrpSpPr>
            <a:grpSpLocks/>
          </p:cNvGrpSpPr>
          <p:nvPr/>
        </p:nvGrpSpPr>
        <p:grpSpPr bwMode="auto">
          <a:xfrm>
            <a:off x="-19050" y="203200"/>
            <a:ext cx="9180513" cy="647700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</a:endParaRPr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2" r:id="rId1"/>
    <p:sldLayoutId id="2147483731" r:id="rId2"/>
    <p:sldLayoutId id="2147483733" r:id="rId3"/>
    <p:sldLayoutId id="2147483730" r:id="rId4"/>
    <p:sldLayoutId id="2147483729" r:id="rId5"/>
    <p:sldLayoutId id="2147483728" r:id="rId6"/>
    <p:sldLayoutId id="2147483727" r:id="rId7"/>
    <p:sldLayoutId id="2147483726" r:id="rId8"/>
    <p:sldLayoutId id="2147483734" r:id="rId9"/>
    <p:sldLayoutId id="2147483725" r:id="rId10"/>
    <p:sldLayoutId id="2147483724" r:id="rId11"/>
  </p:sldLayoutIdLst>
  <p:txStyles>
    <p:titleStyle>
      <a:lvl1pPr algn="l" rtl="0" fontAlgn="base">
        <a:spcBef>
          <a:spcPct val="0"/>
        </a:spcBef>
        <a:spcAft>
          <a:spcPct val="0"/>
        </a:spcAft>
        <a:defRPr sz="50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2pPr>
      <a:lvl3pPr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3pPr>
      <a:lvl4pPr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4pPr>
      <a:lvl5pPr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9pPr>
    </p:titleStyle>
    <p:bodyStyle>
      <a:lvl1pPr marL="273050" indent="-273050" algn="l" rtl="0" fontAlgn="base">
        <a:spcBef>
          <a:spcPct val="20000"/>
        </a:spcBef>
        <a:spcAft>
          <a:spcPct val="0"/>
        </a:spcAft>
        <a:buClr>
          <a:srgbClr val="DEAE00"/>
        </a:buClr>
        <a:buSzPct val="95000"/>
        <a:buFont typeface="Wingdings 2" pitchFamily="18" charset="2"/>
        <a:buChar char="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 rtl="0" fontAlgn="base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Wingdings 2" pitchFamily="18" charset="2"/>
        <a:buChar char="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063" algn="l" rtl="0" fontAlgn="base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 2" pitchFamily="18" charset="2"/>
        <a:buChar char=""/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209550" algn="l" rtl="0" fontAlgn="base">
        <a:spcBef>
          <a:spcPct val="20000"/>
        </a:spcBef>
        <a:spcAft>
          <a:spcPct val="0"/>
        </a:spcAft>
        <a:buClr>
          <a:srgbClr val="DEAE00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209550" algn="l" rtl="0" fontAlgn="base">
        <a:spcBef>
          <a:spcPct val="20000"/>
        </a:spcBef>
        <a:spcAft>
          <a:spcPct val="0"/>
        </a:spcAft>
        <a:buClr>
          <a:srgbClr val="B77BB4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04838" y="116632"/>
            <a:ext cx="7851648" cy="936104"/>
          </a:xfrm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ru-RU" dirty="0" smtClean="0">
                <a:effectLst/>
              </a:rPr>
              <a:t>С </a:t>
            </a:r>
            <a:r>
              <a:rPr lang="ru-RU" dirty="0" smtClean="0">
                <a:effectLst/>
              </a:rPr>
              <a:t>Днём </a:t>
            </a:r>
            <a:r>
              <a:rPr lang="ru-RU" dirty="0" smtClean="0">
                <a:effectLst/>
              </a:rPr>
              <a:t>8 </a:t>
            </a:r>
            <a:r>
              <a:rPr lang="ru-RU" dirty="0" smtClean="0">
                <a:effectLst/>
              </a:rPr>
              <a:t>Марта</a:t>
            </a:r>
            <a:r>
              <a:rPr lang="ru-RU" dirty="0" smtClean="0">
                <a:effectLst/>
              </a:rPr>
              <a:t>!</a:t>
            </a:r>
            <a:endParaRPr lang="ru-RU" dirty="0">
              <a:effectLst/>
            </a:endParaRPr>
          </a:p>
        </p:txBody>
      </p:sp>
      <p:sp>
        <p:nvSpPr>
          <p:cNvPr id="14338" name="Подзаголовок 2"/>
          <p:cNvSpPr>
            <a:spLocks noGrp="1"/>
          </p:cNvSpPr>
          <p:nvPr>
            <p:ph type="subTitle" idx="1"/>
          </p:nvPr>
        </p:nvSpPr>
        <p:spPr>
          <a:xfrm>
            <a:off x="776288" y="5721350"/>
            <a:ext cx="7854950" cy="1752600"/>
          </a:xfrm>
        </p:spPr>
        <p:txBody>
          <a:bodyPr/>
          <a:lstStyle/>
          <a:p>
            <a:pPr marR="0"/>
            <a:r>
              <a:rPr lang="ru-RU" sz="1800" smtClean="0">
                <a:solidFill>
                  <a:srgbClr val="000066"/>
                </a:solidFill>
              </a:rPr>
              <a:t>Изобразительное искусство, 1-й класс.</a:t>
            </a:r>
          </a:p>
        </p:txBody>
      </p:sp>
      <p:pic>
        <p:nvPicPr>
          <p:cNvPr id="14339" name="Picture 5" descr="sova-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0" y="4191000"/>
            <a:ext cx="2130425" cy="2406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40" name="Прямоугольник 4"/>
          <p:cNvSpPr>
            <a:spLocks noChangeArrowheads="1"/>
          </p:cNvSpPr>
          <p:nvPr/>
        </p:nvSpPr>
        <p:spPr bwMode="auto">
          <a:xfrm>
            <a:off x="6116638" y="6019800"/>
            <a:ext cx="250507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>
                <a:solidFill>
                  <a:srgbClr val="002060"/>
                </a:solidFill>
                <a:latin typeface="Constantia" pitchFamily="18" charset="0"/>
              </a:rPr>
              <a:t>© </a:t>
            </a:r>
            <a:r>
              <a:rPr lang="en-US">
                <a:solidFill>
                  <a:srgbClr val="002060"/>
                </a:solidFill>
                <a:latin typeface="Constantia" pitchFamily="18" charset="0"/>
              </a:rPr>
              <a:t>ООО </a:t>
            </a:r>
            <a:r>
              <a:rPr lang="ru-RU">
                <a:solidFill>
                  <a:srgbClr val="002060"/>
                </a:solidFill>
                <a:latin typeface="Constantia" pitchFamily="18" charset="0"/>
              </a:rPr>
              <a:t>«Баласс», 2013</a:t>
            </a:r>
          </a:p>
        </p:txBody>
      </p:sp>
      <p:pic>
        <p:nvPicPr>
          <p:cNvPr id="14341" name="Picture 2" descr="C:\Users\SONYA\Downloads\_______________2_4a9ec1bb97dd2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44763" y="1412875"/>
            <a:ext cx="4475162" cy="4273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260648"/>
            <a:ext cx="8146104" cy="936104"/>
          </a:xfrm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ru-RU" sz="4800" smtClean="0">
                <a:solidFill>
                  <a:srgbClr val="FFFF66"/>
                </a:solidFill>
                <a:effectLst/>
              </a:rPr>
              <a:t>План работы над проектом</a:t>
            </a:r>
            <a:endParaRPr lang="ru-RU" sz="4800">
              <a:solidFill>
                <a:srgbClr val="FFFF66"/>
              </a:solidFill>
              <a:effectLst/>
            </a:endParaRPr>
          </a:p>
        </p:txBody>
      </p:sp>
      <p:sp>
        <p:nvSpPr>
          <p:cNvPr id="15362" name="Текст 2"/>
          <p:cNvSpPr>
            <a:spLocks noGrp="1"/>
          </p:cNvSpPr>
          <p:nvPr>
            <p:ph type="body" idx="1"/>
          </p:nvPr>
        </p:nvSpPr>
        <p:spPr>
          <a:xfrm>
            <a:off x="530225" y="2705100"/>
            <a:ext cx="7772400" cy="1509713"/>
          </a:xfrm>
        </p:spPr>
        <p:txBody>
          <a:bodyPr/>
          <a:lstStyle/>
          <a:p>
            <a:endParaRPr lang="ru-RU" smtClean="0"/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251520" y="1340768"/>
            <a:ext cx="8712968" cy="5256584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marL="342900" indent="-342900" algn="just">
              <a:buFont typeface="Calibri" pitchFamily="34" charset="0"/>
              <a:buAutoNum type="arabicPeriod"/>
            </a:pPr>
            <a:r>
              <a:rPr lang="ru-RU" sz="3200">
                <a:solidFill>
                  <a:srgbClr val="002060"/>
                </a:solidFill>
              </a:rPr>
              <a:t>Формирование групп.</a:t>
            </a:r>
          </a:p>
          <a:p>
            <a:pPr marL="342900" indent="-342900" algn="just">
              <a:buFont typeface="Calibri" pitchFamily="34" charset="0"/>
              <a:buAutoNum type="arabicPeriod"/>
            </a:pPr>
            <a:r>
              <a:rPr lang="ru-RU" sz="3200">
                <a:solidFill>
                  <a:srgbClr val="002060"/>
                </a:solidFill>
              </a:rPr>
              <a:t> Выбор своей темы в рамках общей темы.</a:t>
            </a:r>
          </a:p>
          <a:p>
            <a:pPr marL="342900" indent="-342900" algn="just">
              <a:buFont typeface="Calibri" pitchFamily="34" charset="0"/>
              <a:buAutoNum type="arabicPeriod"/>
            </a:pPr>
            <a:r>
              <a:rPr lang="ru-RU" sz="3200">
                <a:solidFill>
                  <a:srgbClr val="002060"/>
                </a:solidFill>
              </a:rPr>
              <a:t> Сбор материала по своей теме.</a:t>
            </a:r>
          </a:p>
          <a:p>
            <a:pPr marL="342900" indent="-342900" algn="just">
              <a:buFont typeface="Calibri" pitchFamily="34" charset="0"/>
              <a:buAutoNum type="arabicPeriod"/>
            </a:pPr>
            <a:r>
              <a:rPr lang="ru-RU" sz="3200">
                <a:solidFill>
                  <a:srgbClr val="002060"/>
                </a:solidFill>
              </a:rPr>
              <a:t> Подготовка выступления по теме для своих мам и бабушек.</a:t>
            </a:r>
          </a:p>
          <a:p>
            <a:pPr marL="342900" indent="-342900" algn="just">
              <a:buFont typeface="Calibri" pitchFamily="34" charset="0"/>
              <a:buAutoNum type="arabicPeriod"/>
            </a:pPr>
            <a:r>
              <a:rPr lang="ru-RU" sz="3200">
                <a:solidFill>
                  <a:srgbClr val="002060"/>
                </a:solidFill>
              </a:rPr>
              <a:t> Подготовка подарка для мам и бабушек.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311712"/>
            <a:ext cx="8352928" cy="813032"/>
          </a:xfrm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ru-RU" sz="4000">
                <a:solidFill>
                  <a:srgbClr val="FFFF66"/>
                </a:solidFill>
                <a:effectLst/>
              </a:rPr>
              <a:t>Примерная тематика для проекта</a:t>
            </a:r>
          </a:p>
        </p:txBody>
      </p:sp>
      <p:sp>
        <p:nvSpPr>
          <p:cNvPr id="16386" name="Текст 2"/>
          <p:cNvSpPr>
            <a:spLocks noGrp="1"/>
          </p:cNvSpPr>
          <p:nvPr>
            <p:ph type="body" idx="1"/>
          </p:nvPr>
        </p:nvSpPr>
        <p:spPr>
          <a:xfrm>
            <a:off x="530225" y="2705100"/>
            <a:ext cx="7772400" cy="1509713"/>
          </a:xfrm>
        </p:spPr>
        <p:txBody>
          <a:bodyPr/>
          <a:lstStyle/>
          <a:p>
            <a:endParaRPr lang="ru-RU" smtClean="0"/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404467" y="2379684"/>
            <a:ext cx="8421453" cy="2401510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just"/>
            <a:r>
              <a:rPr lang="ru-RU" sz="4400">
                <a:solidFill>
                  <a:srgbClr val="002060"/>
                </a:solidFill>
              </a:rPr>
              <a:t>1.</a:t>
            </a:r>
            <a:r>
              <a:rPr lang="ru-RU" sz="4400">
                <a:solidFill>
                  <a:srgbClr val="002060"/>
                </a:solidFill>
                <a:latin typeface="Arial" charset="0"/>
              </a:rPr>
              <a:t> </a:t>
            </a:r>
            <a:r>
              <a:rPr lang="ru-RU" sz="4400">
                <a:solidFill>
                  <a:srgbClr val="002060"/>
                </a:solidFill>
              </a:rPr>
              <a:t>Цветы и их многообразие.</a:t>
            </a:r>
          </a:p>
          <a:p>
            <a:pPr algn="just"/>
            <a:r>
              <a:rPr lang="ru-RU" sz="4400">
                <a:solidFill>
                  <a:srgbClr val="002060"/>
                </a:solidFill>
              </a:rPr>
              <a:t>2. Поздравительные открытки.</a:t>
            </a:r>
          </a:p>
          <a:p>
            <a:pPr algn="just"/>
            <a:r>
              <a:rPr lang="ru-RU" sz="4400">
                <a:solidFill>
                  <a:srgbClr val="002060"/>
                </a:solidFill>
              </a:rPr>
              <a:t>3. …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404664"/>
            <a:ext cx="8568952" cy="864096"/>
          </a:xfrm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ru-RU" sz="4400" smtClean="0">
                <a:solidFill>
                  <a:srgbClr val="FFFF66"/>
                </a:solidFill>
                <a:effectLst/>
              </a:rPr>
              <a:t>Цветы и их многообразие</a:t>
            </a:r>
            <a:endParaRPr lang="ru-RU" sz="4400">
              <a:solidFill>
                <a:srgbClr val="FFFF66"/>
              </a:solidFill>
              <a:effectLst/>
            </a:endParaRPr>
          </a:p>
        </p:txBody>
      </p:sp>
      <p:sp>
        <p:nvSpPr>
          <p:cNvPr id="17410" name="Текст 2"/>
          <p:cNvSpPr>
            <a:spLocks noGrp="1"/>
          </p:cNvSpPr>
          <p:nvPr>
            <p:ph type="body" idx="1"/>
          </p:nvPr>
        </p:nvSpPr>
        <p:spPr>
          <a:xfrm>
            <a:off x="179388" y="1412875"/>
            <a:ext cx="8713787" cy="5184775"/>
          </a:xfrm>
        </p:spPr>
        <p:txBody>
          <a:bodyPr/>
          <a:lstStyle/>
          <a:p>
            <a:pPr algn="just"/>
            <a:r>
              <a:rPr lang="ru-RU" b="1" smtClean="0"/>
              <a:t>   Существует множество легенд и сказок о цветах. Согласно одной из них, название пиона связано с именем персонажа древнегреческой мифологии Пионом, который был талантливым учеником врача Эскулапа. Однажды Пион вылечил владыку загробного мира Плутона, раненного Геркулесом. Чудесное исцеление повелителя подземного царства возбудило в Эскулапе зависть, и он решил убить своего ученика. Однако Плутон, узнавший о злых намерениях Эскулапа, в благодарность за оказанную ему помощь не дал Пиону умереть. Он превратил искусного врача в красивый лекарственный цветок, названный в честь него пионом. В Древней Греции этот цветок считался символом долголетия и целительства. Одарённых греческих врачей называли «пиониями», а лекарственные растения</a:t>
            </a:r>
            <a:r>
              <a:rPr lang="ru-RU" b="1" smtClean="0">
                <a:latin typeface="Arial" charset="0"/>
              </a:rPr>
              <a:t> –</a:t>
            </a:r>
            <a:r>
              <a:rPr lang="ru-RU" b="1" smtClean="0"/>
              <a:t> «травами пионий».</a:t>
            </a:r>
          </a:p>
        </p:txBody>
      </p:sp>
      <p:pic>
        <p:nvPicPr>
          <p:cNvPr id="1026" name="Picture 2" descr="C:\Users\msi\Downloads\пион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39750" y="427038"/>
            <a:ext cx="8080375" cy="6278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225" y="1316038"/>
            <a:ext cx="7772400" cy="1363662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8434" name="Текст 2"/>
          <p:cNvSpPr>
            <a:spLocks noGrp="1"/>
          </p:cNvSpPr>
          <p:nvPr>
            <p:ph type="body" idx="1"/>
          </p:nvPr>
        </p:nvSpPr>
        <p:spPr>
          <a:xfrm>
            <a:off x="250825" y="1341438"/>
            <a:ext cx="8569325" cy="5256212"/>
          </a:xfrm>
        </p:spPr>
        <p:txBody>
          <a:bodyPr/>
          <a:lstStyle/>
          <a:p>
            <a:pPr algn="just"/>
            <a:r>
              <a:rPr lang="ru-RU" sz="2400" b="1" smtClean="0"/>
              <a:t>   Существует скандинавская легенда о происхождении сирени. Скандинавы уверены, что сирень создали солнце и радуга. Богиня весны разбудила Солнце и его верную спутницу Ирис (радугу), смешала лучи солнца с пёстрыми лучами радуги, начала щедро сыпать их на свежие борозды, на луга, ветви деревьев – и всюду появлялись цветы, а земля ликовала от этой благодати. Так они дошли до Скандинавии, но у радуги осталась только лиловая краска. Вскоре здесь оказалось столько сирeни, что Солнце решило смешать краски на палитре Радуги и начало сеять белые лучи, так к лиловой сирeни присоединилась белая сирень.</a:t>
            </a:r>
          </a:p>
        </p:txBody>
      </p:sp>
      <p:sp>
        <p:nvSpPr>
          <p:cNvPr id="6" name="Заголовок 1"/>
          <p:cNvSpPr txBox="1">
            <a:spLocks/>
          </p:cNvSpPr>
          <p:nvPr/>
        </p:nvSpPr>
        <p:spPr>
          <a:xfrm>
            <a:off x="395536" y="260648"/>
            <a:ext cx="8424936" cy="930408"/>
          </a:xfrm>
          <a:prstGeom prst="rect">
            <a:avLst/>
          </a:prstGeom>
          <a:ln>
            <a:noFill/>
          </a:ln>
        </p:spPr>
        <p:txBody>
          <a:bodyPr lIns="0" tIns="0" rIns="0" bIns="0" anchor="b"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lang="en-US" sz="5600" b="1" kern="1200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ru-RU" sz="5400" smtClean="0">
                <a:solidFill>
                  <a:srgbClr val="FFFF00"/>
                </a:solidFill>
                <a:effectLst/>
              </a:rPr>
              <a:t>Цветы и их многообразие</a:t>
            </a:r>
            <a:endParaRPr lang="ru-RU" sz="5400">
              <a:solidFill>
                <a:srgbClr val="FFFF00"/>
              </a:solidFill>
              <a:effectLst/>
            </a:endParaRPr>
          </a:p>
        </p:txBody>
      </p:sp>
      <p:pic>
        <p:nvPicPr>
          <p:cNvPr id="2050" name="Picture 2" descr="C:\Users\msi\Downloads\сирень 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7663" y="1196975"/>
            <a:ext cx="8401050" cy="6300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188640"/>
            <a:ext cx="8496944" cy="1002416"/>
          </a:xfrm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ru-RU" sz="5400" smtClean="0">
                <a:solidFill>
                  <a:srgbClr val="FFFF00"/>
                </a:solidFill>
                <a:effectLst/>
              </a:rPr>
              <a:t>Цветы и их многообразие</a:t>
            </a:r>
            <a:endParaRPr lang="ru-RU" sz="5400">
              <a:solidFill>
                <a:srgbClr val="FFFF00"/>
              </a:solidFill>
              <a:effectLst/>
            </a:endParaRPr>
          </a:p>
        </p:txBody>
      </p:sp>
      <p:sp>
        <p:nvSpPr>
          <p:cNvPr id="19458" name="Текст 2"/>
          <p:cNvSpPr>
            <a:spLocks noGrp="1"/>
          </p:cNvSpPr>
          <p:nvPr>
            <p:ph type="body" idx="1"/>
          </p:nvPr>
        </p:nvSpPr>
        <p:spPr>
          <a:xfrm>
            <a:off x="530225" y="2705100"/>
            <a:ext cx="7772400" cy="1509713"/>
          </a:xfrm>
        </p:spPr>
        <p:txBody>
          <a:bodyPr/>
          <a:lstStyle/>
          <a:p>
            <a:endParaRPr lang="ru-RU" smtClean="0"/>
          </a:p>
        </p:txBody>
      </p:sp>
      <p:pic>
        <p:nvPicPr>
          <p:cNvPr id="2050" name="Picture 2" descr="C:\Users\SONYA\Downloads\0a0ab882f4386cf3677f63804847abc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00113" y="1412875"/>
            <a:ext cx="3527425" cy="2649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1" name="Picture 3" descr="C:\Users\SONYA\Downloads\1204905520_delicate-bloodroot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859338" y="1419225"/>
            <a:ext cx="3532187" cy="264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2" descr="C:\Users\SONYA\Downloads\1210780275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900113" y="4211638"/>
            <a:ext cx="3527425" cy="2646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2" descr="C:\Users\SONYA\Downloads\cvety1235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859338" y="4281488"/>
            <a:ext cx="3532187" cy="2506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188639"/>
            <a:ext cx="8280920" cy="792089"/>
          </a:xfrm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ru-RU" sz="4400" smtClean="0">
                <a:solidFill>
                  <a:srgbClr val="FFFF66"/>
                </a:solidFill>
                <a:effectLst/>
              </a:rPr>
              <a:t>Поздравительная открытка</a:t>
            </a:r>
            <a:endParaRPr lang="ru-RU" sz="4400">
              <a:solidFill>
                <a:srgbClr val="FFFF66"/>
              </a:solidFill>
              <a:effectLst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23850" y="1052513"/>
            <a:ext cx="8569325" cy="5616575"/>
          </a:xfrm>
        </p:spPr>
        <p:txBody>
          <a:bodyPr>
            <a:normAutofit/>
          </a:bodyPr>
          <a:lstStyle/>
          <a:p>
            <a:pPr algn="just">
              <a:lnSpc>
                <a:spcPct val="90000"/>
              </a:lnSpc>
            </a:pPr>
            <a:r>
              <a:rPr lang="ru-RU" b="1" smtClean="0"/>
              <a:t>Широкое распространение открытки получили в конце XVIII – начале XIX века в Англии. Это были карточки, которые изготавливались, как правило, художниками вручную. Для оформления карточек использовались разнообразные и порой неожиданные материалы: сушёные цветы, кожа, резина, бархат, шёлк, бисер и др. Такие открытки посвящались Пасхе, Рождеству, Дню св. Патрика. Не все они пересылались по почте, открытки сложной и богатой отделки передавались из рук в руки.</a:t>
            </a:r>
          </a:p>
          <a:p>
            <a:pPr algn="just">
              <a:lnSpc>
                <a:spcPct val="90000"/>
              </a:lnSpc>
            </a:pPr>
            <a:r>
              <a:rPr lang="ru-RU" b="1" smtClean="0"/>
              <a:t>Первой печатной рождественской открыткой стала поздравительная карточка, разработанная в 1840 году по заказу сэра Генри Коула. На открытке размером 12 х 7 см художник изобразил семью Коулов, сидящую за праздничным столом, изображение дополняла подпись: «Весёлого Рождества и счастливого Нового года!». Эта открытка была издана тиражом в 1000 экземпляров. Из всего тиража до наших дней сохранилось всего 12 открыток. 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504" y="116632"/>
            <a:ext cx="8928992" cy="864096"/>
          </a:xfrm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ru-RU" sz="4000">
                <a:solidFill>
                  <a:srgbClr val="FFFF66"/>
                </a:solidFill>
                <a:effectLst/>
              </a:rPr>
              <a:t>П</a:t>
            </a:r>
            <a:r>
              <a:rPr lang="ru-RU" sz="4000" smtClean="0">
                <a:solidFill>
                  <a:srgbClr val="FFFF66"/>
                </a:solidFill>
                <a:effectLst/>
              </a:rPr>
              <a:t>ервая печатная открытка Генри </a:t>
            </a:r>
            <a:r>
              <a:rPr lang="ru-RU" sz="4000" err="1" smtClean="0">
                <a:solidFill>
                  <a:srgbClr val="FFFF66"/>
                </a:solidFill>
                <a:effectLst/>
              </a:rPr>
              <a:t>Коула</a:t>
            </a:r>
            <a:endParaRPr lang="ru-RU" sz="4000">
              <a:solidFill>
                <a:srgbClr val="FFFF66"/>
              </a:solidFill>
              <a:effectLst/>
            </a:endParaRPr>
          </a:p>
        </p:txBody>
      </p:sp>
      <p:sp>
        <p:nvSpPr>
          <p:cNvPr id="21506" name="Текст 2"/>
          <p:cNvSpPr>
            <a:spLocks noGrp="1"/>
          </p:cNvSpPr>
          <p:nvPr>
            <p:ph type="body" idx="1"/>
          </p:nvPr>
        </p:nvSpPr>
        <p:spPr>
          <a:xfrm>
            <a:off x="530225" y="2705100"/>
            <a:ext cx="7772400" cy="1509713"/>
          </a:xfrm>
        </p:spPr>
        <p:txBody>
          <a:bodyPr/>
          <a:lstStyle/>
          <a:p>
            <a:endParaRPr lang="ru-RU" smtClean="0"/>
          </a:p>
        </p:txBody>
      </p:sp>
      <p:pic>
        <p:nvPicPr>
          <p:cNvPr id="21507" name="Picture 2" descr="C:\Users\msi\Downloads\открытка 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95288" y="1196975"/>
            <a:ext cx="8418512" cy="5391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225" y="1316038"/>
            <a:ext cx="7772400" cy="1363662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2530" name="Текст 2"/>
          <p:cNvSpPr>
            <a:spLocks noGrp="1"/>
          </p:cNvSpPr>
          <p:nvPr>
            <p:ph type="body" idx="1"/>
          </p:nvPr>
        </p:nvSpPr>
        <p:spPr>
          <a:xfrm>
            <a:off x="530225" y="2705100"/>
            <a:ext cx="7772400" cy="1509713"/>
          </a:xfrm>
        </p:spPr>
        <p:txBody>
          <a:bodyPr/>
          <a:lstStyle/>
          <a:p>
            <a:endParaRPr lang="ru-RU" smtClean="0"/>
          </a:p>
        </p:txBody>
      </p:sp>
      <p:pic>
        <p:nvPicPr>
          <p:cNvPr id="22531" name="Picture 2" descr="C:\Users\msi\Downloads\открытка 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90500" y="495300"/>
            <a:ext cx="8686800" cy="6102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225" y="1316038"/>
            <a:ext cx="7772400" cy="1363662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3554" name="Текст 2"/>
          <p:cNvSpPr>
            <a:spLocks noGrp="1"/>
          </p:cNvSpPr>
          <p:nvPr>
            <p:ph type="body" idx="1"/>
          </p:nvPr>
        </p:nvSpPr>
        <p:spPr>
          <a:xfrm>
            <a:off x="530225" y="2705100"/>
            <a:ext cx="7772400" cy="1509713"/>
          </a:xfrm>
        </p:spPr>
        <p:txBody>
          <a:bodyPr/>
          <a:lstStyle/>
          <a:p>
            <a:endParaRPr lang="ru-RU" smtClean="0"/>
          </a:p>
        </p:txBody>
      </p:sp>
      <p:pic>
        <p:nvPicPr>
          <p:cNvPr id="23555" name="Picture 2" descr="C:\Users\msi\Downloads\открытка 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7500" y="765175"/>
            <a:ext cx="8509000" cy="5327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188640"/>
            <a:ext cx="8352928" cy="792088"/>
          </a:xfrm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ru-RU" sz="4400" smtClean="0">
                <a:solidFill>
                  <a:srgbClr val="FFFF66"/>
                </a:solidFill>
                <a:effectLst/>
              </a:rPr>
              <a:t>Открытки своими руками</a:t>
            </a:r>
            <a:endParaRPr lang="ru-RU" sz="4400">
              <a:solidFill>
                <a:srgbClr val="FFFF66"/>
              </a:solidFill>
              <a:effectLst/>
            </a:endParaRPr>
          </a:p>
        </p:txBody>
      </p:sp>
      <p:sp>
        <p:nvSpPr>
          <p:cNvPr id="24578" name="Текст 2"/>
          <p:cNvSpPr>
            <a:spLocks noGrp="1"/>
          </p:cNvSpPr>
          <p:nvPr>
            <p:ph type="body" idx="1"/>
          </p:nvPr>
        </p:nvSpPr>
        <p:spPr>
          <a:xfrm>
            <a:off x="530225" y="2705100"/>
            <a:ext cx="7772400" cy="1509713"/>
          </a:xfrm>
        </p:spPr>
        <p:txBody>
          <a:bodyPr/>
          <a:lstStyle/>
          <a:p>
            <a:endParaRPr lang="ru-RU" smtClean="0"/>
          </a:p>
        </p:txBody>
      </p:sp>
      <p:pic>
        <p:nvPicPr>
          <p:cNvPr id="24579" name="Picture 2" descr="C:\Users\msi\Downloads\открытки 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87450" y="1125538"/>
            <a:ext cx="7056438" cy="5291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225" y="1316038"/>
            <a:ext cx="7772400" cy="1363662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5602" name="Текст 2"/>
          <p:cNvSpPr>
            <a:spLocks noGrp="1"/>
          </p:cNvSpPr>
          <p:nvPr>
            <p:ph type="body" idx="1"/>
          </p:nvPr>
        </p:nvSpPr>
        <p:spPr>
          <a:xfrm>
            <a:off x="530225" y="2705100"/>
            <a:ext cx="7772400" cy="1509713"/>
          </a:xfrm>
        </p:spPr>
        <p:txBody>
          <a:bodyPr/>
          <a:lstStyle/>
          <a:p>
            <a:endParaRPr lang="ru-RU" smtClean="0"/>
          </a:p>
        </p:txBody>
      </p:sp>
      <p:pic>
        <p:nvPicPr>
          <p:cNvPr id="25603" name="Picture 2" descr="C:\Users\msi\Downloads\открытки 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3850" y="450850"/>
            <a:ext cx="8424863" cy="5905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225" y="1316038"/>
            <a:ext cx="7772400" cy="1363662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6626" name="Текст 2"/>
          <p:cNvSpPr>
            <a:spLocks noGrp="1"/>
          </p:cNvSpPr>
          <p:nvPr>
            <p:ph type="body" idx="1"/>
          </p:nvPr>
        </p:nvSpPr>
        <p:spPr>
          <a:xfrm>
            <a:off x="530225" y="2705100"/>
            <a:ext cx="7772400" cy="1509713"/>
          </a:xfrm>
        </p:spPr>
        <p:txBody>
          <a:bodyPr/>
          <a:lstStyle/>
          <a:p>
            <a:endParaRPr lang="ru-RU" smtClean="0"/>
          </a:p>
        </p:txBody>
      </p:sp>
      <p:pic>
        <p:nvPicPr>
          <p:cNvPr id="26627" name="Picture 2" descr="C:\Users\msi\Downloads\открытки 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8763" y="692150"/>
            <a:ext cx="8634412" cy="5478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260648"/>
            <a:ext cx="5112568" cy="1944216"/>
          </a:xfrm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ru-RU" sz="3600">
                <a:solidFill>
                  <a:srgbClr val="FFFF66"/>
                </a:solidFill>
                <a:effectLst/>
              </a:rPr>
              <a:t>Выполните аппликацию по схеме на с. 48–49</a:t>
            </a:r>
            <a:r>
              <a:rPr lang="ru-RU" sz="3600" smtClean="0">
                <a:solidFill>
                  <a:srgbClr val="FFFF66"/>
                </a:solidFill>
                <a:effectLst/>
              </a:rPr>
              <a:t>.</a:t>
            </a:r>
            <a:endParaRPr lang="ru-RU">
              <a:solidFill>
                <a:srgbClr val="FFFF66"/>
              </a:solidFill>
            </a:endParaRPr>
          </a:p>
        </p:txBody>
      </p:sp>
      <p:sp>
        <p:nvSpPr>
          <p:cNvPr id="27650" name="Текст 2"/>
          <p:cNvSpPr>
            <a:spLocks noGrp="1"/>
          </p:cNvSpPr>
          <p:nvPr>
            <p:ph type="body" idx="1"/>
          </p:nvPr>
        </p:nvSpPr>
        <p:spPr>
          <a:xfrm>
            <a:off x="530225" y="2705100"/>
            <a:ext cx="7772400" cy="1509713"/>
          </a:xfrm>
        </p:spPr>
        <p:txBody>
          <a:bodyPr/>
          <a:lstStyle/>
          <a:p>
            <a:endParaRPr lang="ru-RU" smtClean="0"/>
          </a:p>
        </p:txBody>
      </p:sp>
      <p:pic>
        <p:nvPicPr>
          <p:cNvPr id="6146" name="Picture 2" descr="C:\Users\SONYA\Downloads\Снимоквап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39750" y="2408238"/>
            <a:ext cx="4403725" cy="4040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7" name="Picture 3" descr="C:\Users\SONYA\Downloads\Снимоккен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665788" y="260350"/>
            <a:ext cx="3009900" cy="6188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225" y="1316038"/>
            <a:ext cx="7772400" cy="1363662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8674" name="Текст 2"/>
          <p:cNvSpPr>
            <a:spLocks noGrp="1"/>
          </p:cNvSpPr>
          <p:nvPr>
            <p:ph type="body" idx="1"/>
          </p:nvPr>
        </p:nvSpPr>
        <p:spPr>
          <a:xfrm>
            <a:off x="530225" y="2705100"/>
            <a:ext cx="7772400" cy="1509713"/>
          </a:xfrm>
        </p:spPr>
        <p:txBody>
          <a:bodyPr/>
          <a:lstStyle/>
          <a:p>
            <a:endParaRPr lang="ru-RU" smtClean="0"/>
          </a:p>
        </p:txBody>
      </p:sp>
      <p:pic>
        <p:nvPicPr>
          <p:cNvPr id="5122" name="Picture 2" descr="C:\Users\SONYA\Downloads\Снимокпро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846263" y="692150"/>
            <a:ext cx="5457825" cy="5551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410567"/>
            <a:ext cx="7772400" cy="720081"/>
          </a:xfrm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ru-RU" smtClean="0">
                <a:solidFill>
                  <a:srgbClr val="FFFF66"/>
                </a:solidFill>
                <a:effectLst/>
              </a:rPr>
              <a:t>Рефлексия</a:t>
            </a:r>
            <a:endParaRPr lang="ru-RU">
              <a:solidFill>
                <a:srgbClr val="FFFF66"/>
              </a:solidFill>
              <a:effectLst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50825" y="1268413"/>
            <a:ext cx="8713788" cy="5040312"/>
          </a:xfrm>
        </p:spPr>
        <p:txBody>
          <a:bodyPr>
            <a:noAutofit/>
          </a:bodyPr>
          <a:lstStyle/>
          <a:p>
            <a:r>
              <a:rPr lang="ru-RU" sz="4000" b="1" smtClean="0">
                <a:solidFill>
                  <a:srgbClr val="E2CAE1"/>
                </a:solidFill>
              </a:rPr>
              <a:t>– Что интересного узнали во время выполнения и представления проектов?</a:t>
            </a:r>
          </a:p>
          <a:p>
            <a:r>
              <a:rPr lang="ru-RU" sz="4000" b="1" smtClean="0">
                <a:solidFill>
                  <a:srgbClr val="FFFF66"/>
                </a:solidFill>
              </a:rPr>
              <a:t>– Выступление какой группы было самым ярким?</a:t>
            </a:r>
          </a:p>
          <a:p>
            <a:r>
              <a:rPr lang="ru-RU" sz="4000" b="1" smtClean="0">
                <a:solidFill>
                  <a:srgbClr val="009900"/>
                </a:solidFill>
              </a:rPr>
              <a:t>– Что понравилось на мастер-классах? Чему научились?</a:t>
            </a:r>
          </a:p>
          <a:p>
            <a:endParaRPr lang="ru-RU" sz="4000" b="1" smtClean="0">
              <a:solidFill>
                <a:srgbClr val="FFCC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Составная">
      <a:dk1>
        <a:sysClr val="windowText" lastClr="000000"/>
      </a:dk1>
      <a:lt1>
        <a:sysClr val="window" lastClr="FFFFFF"/>
      </a:lt1>
      <a:dk2>
        <a:srgbClr val="5B6973"/>
      </a:dk2>
      <a:lt2>
        <a:srgbClr val="E7ECED"/>
      </a:lt2>
      <a:accent1>
        <a:srgbClr val="98C723"/>
      </a:accent1>
      <a:accent2>
        <a:srgbClr val="59B0B9"/>
      </a:accent2>
      <a:accent3>
        <a:srgbClr val="DEAE00"/>
      </a:accent3>
      <a:accent4>
        <a:srgbClr val="B77BB4"/>
      </a:accent4>
      <a:accent5>
        <a:srgbClr val="E0773C"/>
      </a:accent5>
      <a:accent6>
        <a:srgbClr val="A98D63"/>
      </a:accent6>
      <a:hlink>
        <a:srgbClr val="26CBEC"/>
      </a:hlink>
      <a:folHlink>
        <a:srgbClr val="598C8C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Составная">
    <a:dk1>
      <a:sysClr val="windowText" lastClr="000000"/>
    </a:dk1>
    <a:lt1>
      <a:sysClr val="window" lastClr="FFFFFF"/>
    </a:lt1>
    <a:dk2>
      <a:srgbClr val="5B6973"/>
    </a:dk2>
    <a:lt2>
      <a:srgbClr val="E7ECED"/>
    </a:lt2>
    <a:accent1>
      <a:srgbClr val="98C723"/>
    </a:accent1>
    <a:accent2>
      <a:srgbClr val="59B0B9"/>
    </a:accent2>
    <a:accent3>
      <a:srgbClr val="DEAE00"/>
    </a:accent3>
    <a:accent4>
      <a:srgbClr val="B77BB4"/>
    </a:accent4>
    <a:accent5>
      <a:srgbClr val="E0773C"/>
    </a:accent5>
    <a:accent6>
      <a:srgbClr val="A98D63"/>
    </a:accent6>
    <a:hlink>
      <a:srgbClr val="26CBEC"/>
    </a:hlink>
    <a:folHlink>
      <a:srgbClr val="598C8C"/>
    </a:folHlink>
  </a:clrScheme>
</a:themeOverride>
</file>

<file path=ppt/theme/themeOverride2.xml><?xml version="1.0" encoding="utf-8"?>
<a:themeOverride xmlns:a="http://schemas.openxmlformats.org/drawingml/2006/main">
  <a:clrScheme name="Составная">
    <a:dk1>
      <a:sysClr val="windowText" lastClr="000000"/>
    </a:dk1>
    <a:lt1>
      <a:sysClr val="window" lastClr="FFFFFF"/>
    </a:lt1>
    <a:dk2>
      <a:srgbClr val="5B6973"/>
    </a:dk2>
    <a:lt2>
      <a:srgbClr val="E7ECED"/>
    </a:lt2>
    <a:accent1>
      <a:srgbClr val="98C723"/>
    </a:accent1>
    <a:accent2>
      <a:srgbClr val="59B0B9"/>
    </a:accent2>
    <a:accent3>
      <a:srgbClr val="DEAE00"/>
    </a:accent3>
    <a:accent4>
      <a:srgbClr val="B77BB4"/>
    </a:accent4>
    <a:accent5>
      <a:srgbClr val="E0773C"/>
    </a:accent5>
    <a:accent6>
      <a:srgbClr val="A98D63"/>
    </a:accent6>
    <a:hlink>
      <a:srgbClr val="26CBEC"/>
    </a:hlink>
    <a:folHlink>
      <a:srgbClr val="598C8C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172</TotalTime>
  <Words>513</Words>
  <Application>Microsoft Office PowerPoint</Application>
  <PresentationFormat>Экран (4:3)</PresentationFormat>
  <Paragraphs>28</Paragraphs>
  <Slides>16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17" baseType="lpstr">
      <vt:lpstr>Поток</vt:lpstr>
      <vt:lpstr>С Днём 8 Марта!</vt:lpstr>
      <vt:lpstr>План работы над проектом</vt:lpstr>
      <vt:lpstr>Примерная тематика для проекта</vt:lpstr>
      <vt:lpstr>Цветы и их многообразие</vt:lpstr>
      <vt:lpstr>Презентация PowerPoint</vt:lpstr>
      <vt:lpstr>Цветы и их многообразие</vt:lpstr>
      <vt:lpstr>Поздравительная открытка</vt:lpstr>
      <vt:lpstr>Первая печатная открытка Генри Коула</vt:lpstr>
      <vt:lpstr>Презентация PowerPoint</vt:lpstr>
      <vt:lpstr>Презентация PowerPoint</vt:lpstr>
      <vt:lpstr>Открытки своими руками</vt:lpstr>
      <vt:lpstr>Презентация PowerPoint</vt:lpstr>
      <vt:lpstr>Презентация PowerPoint</vt:lpstr>
      <vt:lpstr>Выполните аппликацию по схеме на с. 48–49.</vt:lpstr>
      <vt:lpstr>Презентация PowerPoint</vt:lpstr>
      <vt:lpstr>Рефлексия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Софья</dc:creator>
  <cp:lastModifiedBy>Светлана</cp:lastModifiedBy>
  <cp:revision>21</cp:revision>
  <dcterms:created xsi:type="dcterms:W3CDTF">2012-09-17T15:13:52Z</dcterms:created>
  <dcterms:modified xsi:type="dcterms:W3CDTF">2013-05-30T08:29:47Z</dcterms:modified>
</cp:coreProperties>
</file>