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6" r:id="rId2"/>
    <p:sldId id="388" r:id="rId3"/>
    <p:sldId id="329" r:id="rId4"/>
    <p:sldId id="389" r:id="rId5"/>
    <p:sldId id="390" r:id="rId6"/>
    <p:sldId id="391" r:id="rId7"/>
    <p:sldId id="392" r:id="rId8"/>
    <p:sldId id="393" r:id="rId9"/>
    <p:sldId id="394" r:id="rId10"/>
    <p:sldId id="395" r:id="rId11"/>
    <p:sldId id="396" r:id="rId12"/>
    <p:sldId id="397" r:id="rId13"/>
    <p:sldId id="398" r:id="rId14"/>
    <p:sldId id="399" r:id="rId15"/>
    <p:sldId id="400" r:id="rId16"/>
    <p:sldId id="401" r:id="rId17"/>
    <p:sldId id="402" r:id="rId18"/>
    <p:sldId id="375" r:id="rId19"/>
    <p:sldId id="350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00"/>
    <a:srgbClr val="008000"/>
    <a:srgbClr val="660033"/>
    <a:srgbClr val="FF6600"/>
    <a:srgbClr val="009900"/>
    <a:srgbClr val="000066"/>
    <a:srgbClr val="00CC00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66" autoAdjust="0"/>
    <p:restoredTop sz="89620" autoAdjust="0"/>
  </p:normalViewPr>
  <p:slideViewPr>
    <p:cSldViewPr>
      <p:cViewPr>
        <p:scale>
          <a:sx n="100" d="100"/>
          <a:sy n="100" d="100"/>
        </p:scale>
        <p:origin x="-252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68C190-4047-4C15-AA5C-4DBFEEA318A0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4A137E-A3AF-456B-8C98-E10253381D6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3432E4-536E-4E55-A369-4339B0E360E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>Андрей Астахов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D69B13-DD42-4B29-ACD4-B170F9A06CF6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3D3D4-7062-4D4B-A7C4-2BBAFF2AFEAB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6F4B0-3BE9-4975-AC45-D9382317971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E2B55-6131-45AC-9430-332F3DF4B8B2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6702D-0E7A-4963-87A2-AF1FCF6AAFC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FB018-73A2-4D8E-BCD2-C016229759B5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C5B9E-7759-4FBF-9860-27AE33CCF68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57AE8-CCC4-4FAB-9727-804B8FBA103A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496D3-9779-4472-A0E2-5EF21EB0865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DE04F-639B-4DD7-B2C2-667ED37ED018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17149-8E75-4EBF-8C8E-A791E2FE6E5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494C1-1D1E-404B-ABFE-E90F7491C75C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B7CA4-7800-481F-B913-151A1021F6A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B8AD5-6A59-4226-AD8A-3C7FCA64AEFD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10124-58A5-4AE0-9ED4-68EFD28F92C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45DAF-839C-4CC5-8849-92116978EE95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3AB8B-2FE4-423A-BA74-1BBF286BDE6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E38E-7ADC-4C0E-BB02-E186F790C505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9B029-D87D-4512-BDBE-B2B37DC8E0D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466FD-257B-43F5-ACE8-DC9327E538EA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BE50C-42FE-45F9-A69E-AD78C8B9D04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0113D-2CEB-48F9-A7CF-E22850B5B3A6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A862E-889B-4D72-86B5-5DC8C0FFC46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A3E1A68-53C8-40C4-92AF-51A4917184DA}" type="datetimeFigureOut">
              <a:rPr lang="ru-RU"/>
              <a:pPr>
                <a:defRPr/>
              </a:pPr>
              <a:t>09.01.2014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922035-B776-4181-B45B-41004A5CC4E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3054" y="0"/>
            <a:ext cx="7989900" cy="105273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6000" dirty="0">
                <a:solidFill>
                  <a:srgbClr val="FFFF66"/>
                </a:solidFill>
                <a:effectLst/>
              </a:rPr>
              <a:t>Живое письмо</a:t>
            </a: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14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2" descr="C:\Users\Софья\Downloads\Новая папка\mai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1208088"/>
            <a:ext cx="5111750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38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050" name="Picture 2" descr="C:\Users\Софья\Downloads\Новая папка\post-1509763-1356042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765175"/>
            <a:ext cx="8267700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Софья\Downloads\Новая папка\273046_kraski_-makro_-cvet_-forma_2560x1600_(www.GdeFon.ru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9738" y="927100"/>
            <a:ext cx="8294687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7410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700808"/>
            <a:ext cx="8352928" cy="29003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dirty="0">
                <a:solidFill>
                  <a:srgbClr val="002060"/>
                </a:solidFill>
              </a:rPr>
              <a:t>Как же помочь малышу оживить краски?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" name="Picture 2" descr="C:\Users\Софья\Downloads\Новая папка\5975207db4505ceede9ed640db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713" y="1989138"/>
            <a:ext cx="7902575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539552" y="260648"/>
            <a:ext cx="8064896" cy="136815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К какому виду искусства можно отнести это произведение?</a:t>
            </a:r>
            <a:endParaRPr lang="ru-RU" sz="4000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332656"/>
            <a:ext cx="7848872" cy="136815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660033"/>
                </a:solidFill>
              </a:rPr>
              <a:t>Назовите порядок цветов радуги.</a:t>
            </a:r>
          </a:p>
        </p:txBody>
      </p:sp>
      <p:pic>
        <p:nvPicPr>
          <p:cNvPr id="1026" name="Picture 2" descr="C:\Users\msi\Downloads\радуга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8525" y="2133600"/>
            <a:ext cx="7275513" cy="388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320928"/>
            <a:ext cx="7776864" cy="16561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rgbClr val="660033"/>
                </a:solidFill>
              </a:rPr>
              <a:t>Как называются цвета,  которые, если их расположить рядом, кажутся ярче?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320928"/>
            <a:ext cx="7776864" cy="16561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dirty="0">
                <a:solidFill>
                  <a:srgbClr val="660033"/>
                </a:solidFill>
              </a:rPr>
              <a:t>Назовите пары таких цветов.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08063" y="2205038"/>
          <a:ext cx="7127875" cy="3960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2376264"/>
                <a:gridCol w="2376264"/>
              </a:tblGrid>
              <a:tr h="19802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198022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66003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253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2708275"/>
            <a:ext cx="5832475" cy="368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73750" y="2708275"/>
            <a:ext cx="3190875" cy="368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467544" y="388233"/>
            <a:ext cx="820891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dirty="0">
                <a:solidFill>
                  <a:srgbClr val="000066"/>
                </a:solidFill>
              </a:rPr>
              <a:t>Как вы думаете, что </a:t>
            </a:r>
            <a:r>
              <a:rPr lang="ru-RU" sz="4800" dirty="0">
                <a:solidFill>
                  <a:srgbClr val="000066"/>
                </a:solidFill>
              </a:rPr>
              <a:t>происходит на рисунке?</a:t>
            </a:r>
            <a:endParaRPr lang="ru-RU" sz="4800" dirty="0">
              <a:solidFill>
                <a:srgbClr val="000066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77466" y="388233"/>
            <a:ext cx="820891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dirty="0">
                <a:solidFill>
                  <a:srgbClr val="000066"/>
                </a:solidFill>
              </a:rPr>
              <a:t>Что делают дети?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7466" y="388233"/>
            <a:ext cx="8208912" cy="178376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rgbClr val="000066"/>
                </a:solidFill>
              </a:rPr>
              <a:t>Почему на </a:t>
            </a:r>
            <a:r>
              <a:rPr lang="ru-RU" sz="4000" dirty="0">
                <a:solidFill>
                  <a:srgbClr val="000066"/>
                </a:solidFill>
              </a:rPr>
              <a:t> </a:t>
            </a:r>
            <a:r>
              <a:rPr lang="ru-RU" sz="4000" dirty="0">
                <a:solidFill>
                  <a:srgbClr val="000066"/>
                </a:solidFill>
              </a:rPr>
              <a:t>рисунках изображены совсем разные </a:t>
            </a:r>
            <a:r>
              <a:rPr lang="ru-RU" sz="4000" dirty="0">
                <a:solidFill>
                  <a:srgbClr val="000066"/>
                </a:solidFill>
              </a:rPr>
              <a:t>предметы? </a:t>
            </a:r>
            <a:endParaRPr lang="ru-RU" sz="4000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5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425" y="1989138"/>
            <a:ext cx="8015288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50825" y="333375"/>
            <a:ext cx="8569325" cy="1150938"/>
          </a:xfrm>
          <a:prstGeom prst="wedgeRoundRectCallout">
            <a:avLst>
              <a:gd name="adj1" fmla="val -19944"/>
              <a:gd name="adj2" fmla="val 49272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990000"/>
                </a:solidFill>
              </a:rPr>
              <a:t>Необходимые для работы материалы</a:t>
            </a:r>
            <a:endParaRPr lang="ru-RU" sz="32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57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36838"/>
            <a:ext cx="3457575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19588" y="2636838"/>
            <a:ext cx="2105025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4675" y="2603500"/>
            <a:ext cx="165735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468313" y="333375"/>
            <a:ext cx="8113712" cy="2016125"/>
          </a:xfrm>
          <a:prstGeom prst="wedgeRoundRectCallout">
            <a:avLst>
              <a:gd name="adj1" fmla="val -20363"/>
              <a:gd name="adj2" fmla="val 47383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2800" b="1" dirty="0">
                <a:solidFill>
                  <a:srgbClr val="990000"/>
                </a:solidFill>
              </a:rPr>
              <a:t>   Обмакните </a:t>
            </a:r>
            <a:r>
              <a:rPr lang="ru-RU" sz="2800" b="1" dirty="0">
                <a:solidFill>
                  <a:srgbClr val="990000"/>
                </a:solidFill>
              </a:rPr>
              <a:t>свои кисти в баночки с водой, снимите на тряпочку лишнюю воду и размешайте краску с оставшейся на кисти водой, чтобы она стала пожиже.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560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6963" y="1590675"/>
            <a:ext cx="3146425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5483225"/>
            <a:ext cx="3140075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1666875"/>
            <a:ext cx="3095625" cy="383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64163" y="5497513"/>
            <a:ext cx="3095625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388" y="115888"/>
            <a:ext cx="8785225" cy="1081087"/>
          </a:xfrm>
          <a:prstGeom prst="wedgeRoundRectCallout">
            <a:avLst>
              <a:gd name="adj1" fmla="val -20399"/>
              <a:gd name="adj2" fmla="val 44185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990000"/>
                </a:solidFill>
              </a:rPr>
              <a:t>Выполняем упражнения</a:t>
            </a:r>
            <a:endParaRPr lang="ru-RU" sz="40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62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258763"/>
            <a:ext cx="3960813" cy="457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5013325"/>
            <a:ext cx="3960813" cy="168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65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98425"/>
            <a:ext cx="4241800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5157788"/>
            <a:ext cx="4241800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867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2852738"/>
            <a:ext cx="8210550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446088" y="549275"/>
            <a:ext cx="8210550" cy="1366838"/>
          </a:xfrm>
          <a:prstGeom prst="wedgeRoundRectCallout">
            <a:avLst>
              <a:gd name="adj1" fmla="val -20137"/>
              <a:gd name="adj2" fmla="val 45665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990000"/>
                </a:solidFill>
              </a:rPr>
              <a:t>Работаем широкой кистью</a:t>
            </a:r>
            <a:endParaRPr lang="ru-RU" sz="4000" b="1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69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692150"/>
            <a:ext cx="4968875" cy="572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072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476250"/>
            <a:ext cx="5126038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1746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700808"/>
            <a:ext cx="8352928" cy="29003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dirty="0">
                <a:solidFill>
                  <a:srgbClr val="002060"/>
                </a:solidFill>
              </a:rPr>
              <a:t>Как же помочь малышу оживить краски?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277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484313"/>
            <a:ext cx="4497387" cy="509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484313"/>
            <a:ext cx="4176713" cy="509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07950" y="115888"/>
            <a:ext cx="8890000" cy="1152525"/>
          </a:xfrm>
          <a:prstGeom prst="wedgeRoundRectCallout">
            <a:avLst>
              <a:gd name="adj1" fmla="val -20190"/>
              <a:gd name="adj2" fmla="val 48070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990000"/>
                </a:solidFill>
              </a:rPr>
              <a:t>Используя </a:t>
            </a:r>
            <a:r>
              <a:rPr lang="ru-RU" sz="2800" b="1" dirty="0">
                <a:solidFill>
                  <a:srgbClr val="990000"/>
                </a:solidFill>
              </a:rPr>
              <a:t>изученные </a:t>
            </a:r>
            <a:r>
              <a:rPr lang="ru-RU" sz="2800" b="1" dirty="0">
                <a:solidFill>
                  <a:srgbClr val="990000"/>
                </a:solidFill>
              </a:rPr>
              <a:t>приёмы, нарисуйте на белой бумаге разноцветный узор.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0000"/>
                </a:solidFill>
              </a:rPr>
              <a:t>         </a:t>
            </a:r>
            <a:r>
              <a:rPr lang="ru-RU" sz="5400" b="1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smtClean="0">
                <a:solidFill>
                  <a:srgbClr val="00B050"/>
                </a:solidFill>
              </a:rPr>
              <a:t>       </a:t>
            </a:r>
            <a:r>
              <a:rPr lang="ru-RU" sz="4400" b="1" smtClean="0">
                <a:solidFill>
                  <a:srgbClr val="008000"/>
                </a:solidFill>
              </a:rPr>
              <a:t>Мне нужно ещё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smtClean="0">
                <a:solidFill>
                  <a:srgbClr val="000066"/>
                </a:solidFill>
              </a:rPr>
              <a:t>       Сегодня не мой день</a:t>
            </a:r>
          </a:p>
          <a:p>
            <a:pPr eaLnBrk="1" hangingPunct="1">
              <a:lnSpc>
                <a:spcPct val="90000"/>
              </a:lnSpc>
            </a:pPr>
            <a:endParaRPr lang="ru-RU" sz="360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8300" y="2636838"/>
            <a:ext cx="647700" cy="6477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8300" y="3465513"/>
            <a:ext cx="647700" cy="6477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300" y="4292600"/>
            <a:ext cx="649288" cy="64928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34818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1556792"/>
            <a:ext cx="8136904" cy="497643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sz="4400">
                <a:solidFill>
                  <a:srgbClr val="000066"/>
                </a:solidFill>
              </a:rPr>
              <a:t>   Принести альбом, карандаш, ножницы, рабочую тетрадь, краски (гуашь), кисти (№</a:t>
            </a:r>
            <a:r>
              <a:rPr lang="ru-RU" sz="44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4400">
                <a:solidFill>
                  <a:srgbClr val="000066"/>
                </a:solidFill>
              </a:rPr>
              <a:t>3, №</a:t>
            </a:r>
            <a:r>
              <a:rPr lang="ru-RU" sz="44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4400">
                <a:solidFill>
                  <a:srgbClr val="000066"/>
                </a:solidFill>
              </a:rPr>
              <a:t>4, </a:t>
            </a:r>
            <a:r>
              <a:rPr lang="ru-RU" sz="4400">
                <a:solidFill>
                  <a:srgbClr val="000066"/>
                </a:solidFill>
                <a:latin typeface="Arial" charset="0"/>
              </a:rPr>
              <a:t>   </a:t>
            </a:r>
            <a:r>
              <a:rPr lang="ru-RU" sz="4400">
                <a:solidFill>
                  <a:srgbClr val="000066"/>
                </a:solidFill>
              </a:rPr>
              <a:t>№</a:t>
            </a:r>
            <a:r>
              <a:rPr lang="ru-RU" sz="44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4400">
                <a:solidFill>
                  <a:srgbClr val="000066"/>
                </a:solidFill>
              </a:rPr>
              <a:t>12 или №</a:t>
            </a:r>
            <a:r>
              <a:rPr lang="ru-RU" sz="4400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4400">
                <a:solidFill>
                  <a:srgbClr val="000066"/>
                </a:solidFill>
              </a:rPr>
              <a:t>13), стакан для воды, палитру для смешивания красок.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3010</TotalTime>
  <Words>152</Words>
  <Application>Microsoft Office PowerPoint</Application>
  <PresentationFormat>Экран (4:3)</PresentationFormat>
  <Paragraphs>27</Paragraphs>
  <Slides>19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Constantia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181</cp:revision>
  <dcterms:created xsi:type="dcterms:W3CDTF">2012-09-17T15:13:52Z</dcterms:created>
  <dcterms:modified xsi:type="dcterms:W3CDTF">2014-01-09T17:10:06Z</dcterms:modified>
</cp:coreProperties>
</file>